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1"/>
  </p:notesMasterIdLst>
  <p:handoutMasterIdLst>
    <p:handoutMasterId r:id="rId52"/>
  </p:handoutMasterIdLst>
  <p:sldIdLst>
    <p:sldId id="256" r:id="rId2"/>
    <p:sldId id="257" r:id="rId3"/>
    <p:sldId id="321" r:id="rId4"/>
    <p:sldId id="452" r:id="rId5"/>
    <p:sldId id="462" r:id="rId6"/>
    <p:sldId id="439" r:id="rId7"/>
    <p:sldId id="440" r:id="rId8"/>
    <p:sldId id="441" r:id="rId9"/>
    <p:sldId id="442" r:id="rId10"/>
    <p:sldId id="443" r:id="rId11"/>
    <p:sldId id="446" r:id="rId12"/>
    <p:sldId id="448" r:id="rId13"/>
    <p:sldId id="447" r:id="rId14"/>
    <p:sldId id="444" r:id="rId15"/>
    <p:sldId id="266" r:id="rId16"/>
    <p:sldId id="405" r:id="rId17"/>
    <p:sldId id="388" r:id="rId18"/>
    <p:sldId id="268" r:id="rId19"/>
    <p:sldId id="445" r:id="rId20"/>
    <p:sldId id="465" r:id="rId21"/>
    <p:sldId id="464" r:id="rId22"/>
    <p:sldId id="461" r:id="rId23"/>
    <p:sldId id="347" r:id="rId24"/>
    <p:sldId id="399" r:id="rId25"/>
    <p:sldId id="359" r:id="rId26"/>
    <p:sldId id="403" r:id="rId27"/>
    <p:sldId id="369" r:id="rId28"/>
    <p:sldId id="371" r:id="rId29"/>
    <p:sldId id="372" r:id="rId30"/>
    <p:sldId id="374" r:id="rId31"/>
    <p:sldId id="349" r:id="rId32"/>
    <p:sldId id="454" r:id="rId33"/>
    <p:sldId id="455" r:id="rId34"/>
    <p:sldId id="456" r:id="rId35"/>
    <p:sldId id="459" r:id="rId36"/>
    <p:sldId id="457" r:id="rId37"/>
    <p:sldId id="458" r:id="rId38"/>
    <p:sldId id="449" r:id="rId39"/>
    <p:sldId id="460" r:id="rId40"/>
    <p:sldId id="450" r:id="rId41"/>
    <p:sldId id="409" r:id="rId42"/>
    <p:sldId id="410" r:id="rId43"/>
    <p:sldId id="411" r:id="rId44"/>
    <p:sldId id="351" r:id="rId45"/>
    <p:sldId id="277" r:id="rId46"/>
    <p:sldId id="415" r:id="rId47"/>
    <p:sldId id="383" r:id="rId48"/>
    <p:sldId id="463" r:id="rId49"/>
    <p:sldId id="326"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10" autoAdjust="0"/>
  </p:normalViewPr>
  <p:slideViewPr>
    <p:cSldViewPr>
      <p:cViewPr>
        <p:scale>
          <a:sx n="75" d="100"/>
          <a:sy n="75" d="100"/>
        </p:scale>
        <p:origin x="-1016" y="528"/>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35" d="100"/>
          <a:sy n="35" d="100"/>
        </p:scale>
        <p:origin x="-22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lavdas\Downloads\Poverty_Social_exclusion_2011_2012.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epapsy_m\AppData\Local\Microsoft\Windows\Temporary%20Internet%20Files\Content.Outlook\HBF2QEOC\&#915;&#929;&#913;&#934;&#919;&#924;&#913;&#932;&#913;%2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papsy_m\AppData\Local\Microsoft\Windows\Temporary%20Internet%20Files\Content.Outlook\HBF2QEOC\&#915;&#929;&#913;&#934;&#919;&#924;&#913;&#932;&#9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41181458729844E-2"/>
          <c:y val="9.132415000928075E-2"/>
          <c:w val="0.94991884989695918"/>
          <c:h val="0.52968007005382878"/>
        </c:manualLayout>
      </c:layout>
      <c:barChart>
        <c:barDir val="col"/>
        <c:grouping val="clustered"/>
        <c:varyColors val="0"/>
        <c:ser>
          <c:idx val="0"/>
          <c:order val="0"/>
          <c:tx>
            <c:strRef>
              <c:f>'Figure 5'!$D$8</c:f>
              <c:strCache>
                <c:ptCount val="1"/>
                <c:pt idx="0">
                  <c:v>2011</c:v>
                </c:pt>
              </c:strCache>
            </c:strRef>
          </c:tx>
          <c:invertIfNegative val="0"/>
          <c:cat>
            <c:strRef>
              <c:f>'Figure 5'!$C$9:$C$43</c:f>
              <c:strCache>
                <c:ptCount val="33"/>
                <c:pt idx="0">
                  <c:v>EU-28 (1)</c:v>
                </c:pt>
                <c:pt idx="1">
                  <c:v>Euro area (1)</c:v>
                </c:pt>
                <c:pt idx="2">
                  <c:v>Hungary</c:v>
                </c:pt>
                <c:pt idx="3">
                  <c:v>Latvia (2)</c:v>
                </c:pt>
                <c:pt idx="4">
                  <c:v>Bulgaria</c:v>
                </c:pt>
                <c:pt idx="5">
                  <c:v>Croatia</c:v>
                </c:pt>
                <c:pt idx="6">
                  <c:v>Lithuania</c:v>
                </c:pt>
                <c:pt idx="7">
                  <c:v>Ireland </c:v>
                </c:pt>
                <c:pt idx="8">
                  <c:v>Poland</c:v>
                </c:pt>
                <c:pt idx="9">
                  <c:v>Romania</c:v>
                </c:pt>
                <c:pt idx="10">
                  <c:v>Cyprus</c:v>
                </c:pt>
                <c:pt idx="11">
                  <c:v>Slovenia</c:v>
                </c:pt>
                <c:pt idx="12">
                  <c:v>Estonia</c:v>
                </c:pt>
                <c:pt idx="13">
                  <c:v>United Kingdom (3)</c:v>
                </c:pt>
                <c:pt idx="14">
                  <c:v>Italy </c:v>
                </c:pt>
                <c:pt idx="15">
                  <c:v>Czech Republic</c:v>
                </c:pt>
                <c:pt idx="16">
                  <c:v>Spain</c:v>
                </c:pt>
                <c:pt idx="17">
                  <c:v>Greece</c:v>
                </c:pt>
                <c:pt idx="18">
                  <c:v>Slovakia</c:v>
                </c:pt>
                <c:pt idx="19">
                  <c:v>Portugal</c:v>
                </c:pt>
                <c:pt idx="20">
                  <c:v>Germany</c:v>
                </c:pt>
                <c:pt idx="21">
                  <c:v>France</c:v>
                </c:pt>
                <c:pt idx="22">
                  <c:v>Denmark</c:v>
                </c:pt>
                <c:pt idx="23">
                  <c:v>Finland</c:v>
                </c:pt>
                <c:pt idx="24">
                  <c:v>Belgium (3)</c:v>
                </c:pt>
                <c:pt idx="25">
                  <c:v>Luxembourg</c:v>
                </c:pt>
                <c:pt idx="26">
                  <c:v>Malta</c:v>
                </c:pt>
                <c:pt idx="27">
                  <c:v>Austria</c:v>
                </c:pt>
                <c:pt idx="28">
                  <c:v>Netherlands</c:v>
                </c:pt>
                <c:pt idx="29">
                  <c:v>Sweden</c:v>
                </c:pt>
                <c:pt idx="30">
                  <c:v>Iceland</c:v>
                </c:pt>
                <c:pt idx="31">
                  <c:v>Switzerland</c:v>
                </c:pt>
                <c:pt idx="32">
                  <c:v>Norway</c:v>
                </c:pt>
              </c:strCache>
            </c:strRef>
          </c:cat>
          <c:val>
            <c:numRef>
              <c:f>'Figure 5'!$D$9:$D$43</c:f>
              <c:numCache>
                <c:formatCode>0.0</c:formatCode>
                <c:ptCount val="33"/>
                <c:pt idx="0" formatCode="General">
                  <c:v>38.1</c:v>
                </c:pt>
                <c:pt idx="1">
                  <c:v>34.4</c:v>
                </c:pt>
                <c:pt idx="2">
                  <c:v>74</c:v>
                </c:pt>
                <c:pt idx="3">
                  <c:v>80.400000000000006</c:v>
                </c:pt>
                <c:pt idx="4">
                  <c:v>65.3</c:v>
                </c:pt>
                <c:pt idx="5">
                  <c:v>64.8</c:v>
                </c:pt>
                <c:pt idx="6">
                  <c:v>61.3</c:v>
                </c:pt>
                <c:pt idx="7">
                  <c:v>54.4</c:v>
                </c:pt>
                <c:pt idx="8">
                  <c:v>51.2</c:v>
                </c:pt>
                <c:pt idx="9">
                  <c:v>50.3</c:v>
                </c:pt>
                <c:pt idx="10">
                  <c:v>52.9</c:v>
                </c:pt>
                <c:pt idx="11">
                  <c:v>46.7</c:v>
                </c:pt>
                <c:pt idx="12">
                  <c:v>44.7</c:v>
                </c:pt>
                <c:pt idx="13">
                  <c:v>36.700000000000003</c:v>
                </c:pt>
                <c:pt idx="14">
                  <c:v>38.6</c:v>
                </c:pt>
                <c:pt idx="15">
                  <c:v>40.4</c:v>
                </c:pt>
                <c:pt idx="16">
                  <c:v>37.6</c:v>
                </c:pt>
                <c:pt idx="17">
                  <c:v>34.4</c:v>
                </c:pt>
                <c:pt idx="18">
                  <c:v>35.800000000000004</c:v>
                </c:pt>
                <c:pt idx="19">
                  <c:v>29.1</c:v>
                </c:pt>
                <c:pt idx="20">
                  <c:v>34.5</c:v>
                </c:pt>
                <c:pt idx="21">
                  <c:v>33</c:v>
                </c:pt>
                <c:pt idx="22">
                  <c:v>24.9</c:v>
                </c:pt>
                <c:pt idx="23">
                  <c:v>27.4</c:v>
                </c:pt>
                <c:pt idx="24">
                  <c:v>26.1</c:v>
                </c:pt>
                <c:pt idx="25">
                  <c:v>23</c:v>
                </c:pt>
                <c:pt idx="26">
                  <c:v>26.4</c:v>
                </c:pt>
                <c:pt idx="27">
                  <c:v>22.8</c:v>
                </c:pt>
                <c:pt idx="28">
                  <c:v>21.7</c:v>
                </c:pt>
                <c:pt idx="29">
                  <c:v>16.600000000000001</c:v>
                </c:pt>
                <c:pt idx="30">
                  <c:v>37.4</c:v>
                </c:pt>
                <c:pt idx="31">
                  <c:v>18.5</c:v>
                </c:pt>
                <c:pt idx="32">
                  <c:v>11.8</c:v>
                </c:pt>
              </c:numCache>
            </c:numRef>
          </c:val>
        </c:ser>
        <c:ser>
          <c:idx val="1"/>
          <c:order val="1"/>
          <c:tx>
            <c:strRef>
              <c:f>'Figure 5'!$E$8</c:f>
              <c:strCache>
                <c:ptCount val="1"/>
                <c:pt idx="0">
                  <c:v>2012</c:v>
                </c:pt>
              </c:strCache>
            </c:strRef>
          </c:tx>
          <c:invertIfNegative val="0"/>
          <c:cat>
            <c:strRef>
              <c:f>'Figure 5'!$C$9:$C$43</c:f>
              <c:strCache>
                <c:ptCount val="33"/>
                <c:pt idx="0">
                  <c:v>EU-28 (1)</c:v>
                </c:pt>
                <c:pt idx="1">
                  <c:v>Euro area (1)</c:v>
                </c:pt>
                <c:pt idx="2">
                  <c:v>Hungary</c:v>
                </c:pt>
                <c:pt idx="3">
                  <c:v>Latvia (2)</c:v>
                </c:pt>
                <c:pt idx="4">
                  <c:v>Bulgaria</c:v>
                </c:pt>
                <c:pt idx="5">
                  <c:v>Croatia</c:v>
                </c:pt>
                <c:pt idx="6">
                  <c:v>Lithuania</c:v>
                </c:pt>
                <c:pt idx="7">
                  <c:v>Ireland </c:v>
                </c:pt>
                <c:pt idx="8">
                  <c:v>Poland</c:v>
                </c:pt>
                <c:pt idx="9">
                  <c:v>Romania</c:v>
                </c:pt>
                <c:pt idx="10">
                  <c:v>Cyprus</c:v>
                </c:pt>
                <c:pt idx="11">
                  <c:v>Slovenia</c:v>
                </c:pt>
                <c:pt idx="12">
                  <c:v>Estonia</c:v>
                </c:pt>
                <c:pt idx="13">
                  <c:v>United Kingdom (3)</c:v>
                </c:pt>
                <c:pt idx="14">
                  <c:v>Italy </c:v>
                </c:pt>
                <c:pt idx="15">
                  <c:v>Czech Republic</c:v>
                </c:pt>
                <c:pt idx="16">
                  <c:v>Spain</c:v>
                </c:pt>
                <c:pt idx="17">
                  <c:v>Greece</c:v>
                </c:pt>
                <c:pt idx="18">
                  <c:v>Slovakia</c:v>
                </c:pt>
                <c:pt idx="19">
                  <c:v>Portugal</c:v>
                </c:pt>
                <c:pt idx="20">
                  <c:v>Germany</c:v>
                </c:pt>
                <c:pt idx="21">
                  <c:v>France</c:v>
                </c:pt>
                <c:pt idx="22">
                  <c:v>Denmark</c:v>
                </c:pt>
                <c:pt idx="23">
                  <c:v>Finland</c:v>
                </c:pt>
                <c:pt idx="24">
                  <c:v>Belgium (3)</c:v>
                </c:pt>
                <c:pt idx="25">
                  <c:v>Luxembourg</c:v>
                </c:pt>
                <c:pt idx="26">
                  <c:v>Malta</c:v>
                </c:pt>
                <c:pt idx="27">
                  <c:v>Austria</c:v>
                </c:pt>
                <c:pt idx="28">
                  <c:v>Netherlands</c:v>
                </c:pt>
                <c:pt idx="29">
                  <c:v>Sweden</c:v>
                </c:pt>
                <c:pt idx="30">
                  <c:v>Iceland</c:v>
                </c:pt>
                <c:pt idx="31">
                  <c:v>Switzerland</c:v>
                </c:pt>
                <c:pt idx="32">
                  <c:v>Norway</c:v>
                </c:pt>
              </c:strCache>
            </c:strRef>
          </c:cat>
          <c:val>
            <c:numRef>
              <c:f>'Figure 5'!$E$9:$E$43</c:f>
              <c:numCache>
                <c:formatCode>0.0</c:formatCode>
                <c:ptCount val="33"/>
                <c:pt idx="0" formatCode="General">
                  <c:v>40.200000000000003</c:v>
                </c:pt>
                <c:pt idx="1">
                  <c:v>35.6</c:v>
                </c:pt>
                <c:pt idx="2">
                  <c:v>74.3</c:v>
                </c:pt>
                <c:pt idx="3">
                  <c:v>73.5</c:v>
                </c:pt>
                <c:pt idx="4">
                  <c:v>68.599999999999994</c:v>
                </c:pt>
                <c:pt idx="5">
                  <c:v>67.3</c:v>
                </c:pt>
                <c:pt idx="6">
                  <c:v>60.4</c:v>
                </c:pt>
                <c:pt idx="7">
                  <c:v>54.4</c:v>
                </c:pt>
                <c:pt idx="8">
                  <c:v>54.1</c:v>
                </c:pt>
                <c:pt idx="9">
                  <c:v>53.1</c:v>
                </c:pt>
                <c:pt idx="10">
                  <c:v>50.5</c:v>
                </c:pt>
                <c:pt idx="11">
                  <c:v>45.7</c:v>
                </c:pt>
                <c:pt idx="12">
                  <c:v>44.7</c:v>
                </c:pt>
                <c:pt idx="13">
                  <c:v>43</c:v>
                </c:pt>
                <c:pt idx="14">
                  <c:v>42.5</c:v>
                </c:pt>
                <c:pt idx="15">
                  <c:v>42.4</c:v>
                </c:pt>
                <c:pt idx="16">
                  <c:v>42.1</c:v>
                </c:pt>
                <c:pt idx="17">
                  <c:v>40.5</c:v>
                </c:pt>
                <c:pt idx="18">
                  <c:v>36.1</c:v>
                </c:pt>
                <c:pt idx="19">
                  <c:v>35.9</c:v>
                </c:pt>
                <c:pt idx="20">
                  <c:v>33.4</c:v>
                </c:pt>
                <c:pt idx="21">
                  <c:v>33</c:v>
                </c:pt>
                <c:pt idx="22">
                  <c:v>28.2</c:v>
                </c:pt>
                <c:pt idx="23">
                  <c:v>27.9</c:v>
                </c:pt>
                <c:pt idx="24">
                  <c:v>25.4</c:v>
                </c:pt>
                <c:pt idx="25">
                  <c:v>24.8</c:v>
                </c:pt>
                <c:pt idx="26">
                  <c:v>24.3</c:v>
                </c:pt>
                <c:pt idx="27">
                  <c:v>22.8</c:v>
                </c:pt>
                <c:pt idx="28">
                  <c:v>22</c:v>
                </c:pt>
                <c:pt idx="29">
                  <c:v>17.600000000000001</c:v>
                </c:pt>
                <c:pt idx="30">
                  <c:v>34.6</c:v>
                </c:pt>
                <c:pt idx="31">
                  <c:v>17.100000000000001</c:v>
                </c:pt>
                <c:pt idx="32">
                  <c:v>10.200000000000001</c:v>
                </c:pt>
              </c:numCache>
            </c:numRef>
          </c:val>
        </c:ser>
        <c:dLbls>
          <c:showLegendKey val="0"/>
          <c:showVal val="0"/>
          <c:showCatName val="0"/>
          <c:showSerName val="0"/>
          <c:showPercent val="0"/>
          <c:showBubbleSize val="0"/>
        </c:dLbls>
        <c:gapWidth val="150"/>
        <c:axId val="177934720"/>
        <c:axId val="177936256"/>
      </c:barChart>
      <c:catAx>
        <c:axId val="177934720"/>
        <c:scaling>
          <c:orientation val="minMax"/>
        </c:scaling>
        <c:delete val="0"/>
        <c:axPos val="b"/>
        <c:numFmt formatCode="General" sourceLinked="1"/>
        <c:majorTickMark val="out"/>
        <c:minorTickMark val="none"/>
        <c:tickLblPos val="nextTo"/>
        <c:txPr>
          <a:bodyPr rot="-5400000" vert="horz"/>
          <a:lstStyle/>
          <a:p>
            <a:pPr>
              <a:defRPr lang="en-US"/>
            </a:pPr>
            <a:endParaRPr lang="en-US"/>
          </a:p>
        </c:txPr>
        <c:crossAx val="177936256"/>
        <c:crosses val="autoZero"/>
        <c:auto val="1"/>
        <c:lblAlgn val="ctr"/>
        <c:lblOffset val="100"/>
        <c:tickLblSkip val="1"/>
        <c:tickMarkSkip val="1"/>
        <c:noMultiLvlLbl val="0"/>
      </c:catAx>
      <c:valAx>
        <c:axId val="177936256"/>
        <c:scaling>
          <c:orientation val="minMax"/>
          <c:min val="0"/>
        </c:scaling>
        <c:delete val="0"/>
        <c:axPos val="l"/>
        <c:majorGridlines/>
        <c:numFmt formatCode="0" sourceLinked="0"/>
        <c:majorTickMark val="out"/>
        <c:minorTickMark val="none"/>
        <c:tickLblPos val="nextTo"/>
        <c:txPr>
          <a:bodyPr rot="0" vert="horz"/>
          <a:lstStyle/>
          <a:p>
            <a:pPr>
              <a:defRPr lang="en-US"/>
            </a:pPr>
            <a:endParaRPr lang="en-US"/>
          </a:p>
        </c:txPr>
        <c:crossAx val="177934720"/>
        <c:crosses val="autoZero"/>
        <c:crossBetween val="between"/>
        <c:majorUnit val="10"/>
      </c:valAx>
    </c:plotArea>
    <c:legend>
      <c:legendPos val="b"/>
      <c:layout/>
      <c:overlay val="0"/>
      <c:txPr>
        <a:bodyPr/>
        <a:lstStyle/>
        <a:p>
          <a:pPr>
            <a:defRPr lang="en-US"/>
          </a:pPr>
          <a:endParaRPr lang="en-US"/>
        </a:p>
      </c:txPr>
    </c:legend>
    <c:plotVisOnly val="1"/>
    <c:dispBlanksAs val="zero"/>
    <c:showDLblsOverMax val="0"/>
  </c:chart>
  <c:spPr>
    <a:extLst/>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l-GR" sz="1682" b="1" i="0" u="none" strike="noStrike" baseline="0">
                <a:solidFill>
                  <a:srgbClr val="000000"/>
                </a:solidFill>
                <a:latin typeface="Arial"/>
                <a:ea typeface="Arial"/>
                <a:cs typeface="Arial"/>
              </a:defRPr>
            </a:pPr>
            <a:r>
              <a:rPr lang="en-US" dirty="0" smtClean="0"/>
              <a:t>Occupation and Frequency of Severe Psychopathology</a:t>
            </a:r>
            <a:endParaRPr lang="el-GR" dirty="0"/>
          </a:p>
        </c:rich>
      </c:tx>
      <c:layout>
        <c:manualLayout>
          <c:xMode val="edge"/>
          <c:yMode val="edge"/>
          <c:x val="0.16891891891891889"/>
          <c:y val="1.8716577540106961E-2"/>
        </c:manualLayout>
      </c:layout>
      <c:overlay val="0"/>
      <c:spPr>
        <a:noFill/>
        <a:ln w="37155">
          <a:noFill/>
        </a:ln>
      </c:spPr>
    </c:title>
    <c:autoTitleDeleted val="0"/>
    <c:plotArea>
      <c:layout>
        <c:manualLayout>
          <c:layoutTarget val="inner"/>
          <c:xMode val="edge"/>
          <c:yMode val="edge"/>
          <c:x val="6.25E-2"/>
          <c:y val="0.17379679144385041"/>
          <c:w val="0.75168918918919525"/>
          <c:h val="0.71925133689840182"/>
        </c:manualLayout>
      </c:layout>
      <c:barChart>
        <c:barDir val="col"/>
        <c:grouping val="clustered"/>
        <c:varyColors val="0"/>
        <c:ser>
          <c:idx val="0"/>
          <c:order val="0"/>
          <c:tx>
            <c:strRef>
              <c:f>Απασχόληση!$D$14</c:f>
              <c:strCache>
                <c:ptCount val="1"/>
                <c:pt idx="0">
                  <c:v>Working</c:v>
                </c:pt>
              </c:strCache>
            </c:strRef>
          </c:tx>
          <c:spPr>
            <a:solidFill>
              <a:srgbClr val="9999FF"/>
            </a:solidFill>
            <a:ln w="18577">
              <a:solidFill>
                <a:srgbClr val="000000"/>
              </a:solidFill>
              <a:prstDash val="solid"/>
            </a:ln>
          </c:spPr>
          <c:invertIfNegative val="0"/>
          <c:dLbls>
            <c:spPr>
              <a:noFill/>
              <a:ln w="37155">
                <a:noFill/>
              </a:ln>
            </c:spPr>
            <c:txPr>
              <a:bodyPr/>
              <a:lstStyle/>
              <a:p>
                <a:pPr>
                  <a:defRPr lang="el-GR" sz="139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Απασχόληση!$C$15</c:f>
              <c:strCache>
                <c:ptCount val="1"/>
                <c:pt idx="0">
                  <c:v>Frequency of Severe Psychopathology (%)</c:v>
                </c:pt>
              </c:strCache>
            </c:strRef>
          </c:cat>
          <c:val>
            <c:numRef>
              <c:f>Απασχόληση!$D$15</c:f>
              <c:numCache>
                <c:formatCode>General</c:formatCode>
                <c:ptCount val="1"/>
                <c:pt idx="0">
                  <c:v>5</c:v>
                </c:pt>
              </c:numCache>
            </c:numRef>
          </c:val>
        </c:ser>
        <c:ser>
          <c:idx val="1"/>
          <c:order val="1"/>
          <c:tx>
            <c:strRef>
              <c:f>Απασχόληση!$E$14</c:f>
              <c:strCache>
                <c:ptCount val="1"/>
                <c:pt idx="0">
                  <c:v>Household</c:v>
                </c:pt>
              </c:strCache>
            </c:strRef>
          </c:tx>
          <c:spPr>
            <a:solidFill>
              <a:srgbClr val="993366"/>
            </a:solidFill>
            <a:ln w="18577">
              <a:solidFill>
                <a:srgbClr val="000000"/>
              </a:solidFill>
              <a:prstDash val="solid"/>
            </a:ln>
          </c:spPr>
          <c:invertIfNegative val="0"/>
          <c:dLbls>
            <c:spPr>
              <a:noFill/>
              <a:ln w="37155">
                <a:noFill/>
              </a:ln>
            </c:spPr>
            <c:txPr>
              <a:bodyPr/>
              <a:lstStyle/>
              <a:p>
                <a:pPr>
                  <a:defRPr lang="el-GR" sz="139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Απασχόληση!$C$15</c:f>
              <c:strCache>
                <c:ptCount val="1"/>
                <c:pt idx="0">
                  <c:v>Frequency of Severe Psychopathology (%)</c:v>
                </c:pt>
              </c:strCache>
            </c:strRef>
          </c:cat>
          <c:val>
            <c:numRef>
              <c:f>Απασχόληση!$E$15</c:f>
              <c:numCache>
                <c:formatCode>General</c:formatCode>
                <c:ptCount val="1"/>
                <c:pt idx="0">
                  <c:v>10</c:v>
                </c:pt>
              </c:numCache>
            </c:numRef>
          </c:val>
        </c:ser>
        <c:ser>
          <c:idx val="2"/>
          <c:order val="2"/>
          <c:tx>
            <c:strRef>
              <c:f>Απασχόληση!$F$14</c:f>
              <c:strCache>
                <c:ptCount val="1"/>
                <c:pt idx="0">
                  <c:v>Unemployed</c:v>
                </c:pt>
              </c:strCache>
            </c:strRef>
          </c:tx>
          <c:spPr>
            <a:solidFill>
              <a:srgbClr val="FFFFCC"/>
            </a:solidFill>
            <a:ln w="18577">
              <a:solidFill>
                <a:srgbClr val="000000"/>
              </a:solidFill>
              <a:prstDash val="solid"/>
            </a:ln>
          </c:spPr>
          <c:invertIfNegative val="0"/>
          <c:dLbls>
            <c:spPr>
              <a:noFill/>
              <a:ln w="37155">
                <a:noFill/>
              </a:ln>
            </c:spPr>
            <c:txPr>
              <a:bodyPr/>
              <a:lstStyle/>
              <a:p>
                <a:pPr>
                  <a:defRPr lang="el-GR" sz="139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Απασχόληση!$C$15</c:f>
              <c:strCache>
                <c:ptCount val="1"/>
                <c:pt idx="0">
                  <c:v>Frequency of Severe Psychopathology (%)</c:v>
                </c:pt>
              </c:strCache>
            </c:strRef>
          </c:cat>
          <c:val>
            <c:numRef>
              <c:f>Απασχόληση!$F$15</c:f>
              <c:numCache>
                <c:formatCode>General</c:formatCode>
                <c:ptCount val="1"/>
                <c:pt idx="0">
                  <c:v>12</c:v>
                </c:pt>
              </c:numCache>
            </c:numRef>
          </c:val>
        </c:ser>
        <c:ser>
          <c:idx val="3"/>
          <c:order val="3"/>
          <c:tx>
            <c:strRef>
              <c:f>Απασχόληση!$G$14</c:f>
              <c:strCache>
                <c:ptCount val="1"/>
                <c:pt idx="0">
                  <c:v>Retired</c:v>
                </c:pt>
              </c:strCache>
            </c:strRef>
          </c:tx>
          <c:spPr>
            <a:solidFill>
              <a:srgbClr val="CCFFFF"/>
            </a:solidFill>
            <a:ln w="18577">
              <a:solidFill>
                <a:srgbClr val="000000"/>
              </a:solidFill>
              <a:prstDash val="solid"/>
            </a:ln>
          </c:spPr>
          <c:invertIfNegative val="0"/>
          <c:dLbls>
            <c:spPr>
              <a:noFill/>
              <a:ln w="37155">
                <a:noFill/>
              </a:ln>
            </c:spPr>
            <c:txPr>
              <a:bodyPr/>
              <a:lstStyle/>
              <a:p>
                <a:pPr>
                  <a:defRPr lang="el-GR" sz="139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Απασχόληση!$C$15</c:f>
              <c:strCache>
                <c:ptCount val="1"/>
                <c:pt idx="0">
                  <c:v>Frequency of Severe Psychopathology (%)</c:v>
                </c:pt>
              </c:strCache>
            </c:strRef>
          </c:cat>
          <c:val>
            <c:numRef>
              <c:f>Απασχόληση!$G$15</c:f>
              <c:numCache>
                <c:formatCode>General</c:formatCode>
                <c:ptCount val="1"/>
                <c:pt idx="0">
                  <c:v>14</c:v>
                </c:pt>
              </c:numCache>
            </c:numRef>
          </c:val>
        </c:ser>
        <c:dLbls>
          <c:showLegendKey val="0"/>
          <c:showVal val="1"/>
          <c:showCatName val="0"/>
          <c:showSerName val="0"/>
          <c:showPercent val="0"/>
          <c:showBubbleSize val="0"/>
        </c:dLbls>
        <c:gapWidth val="150"/>
        <c:axId val="11341184"/>
        <c:axId val="11375744"/>
      </c:barChart>
      <c:catAx>
        <c:axId val="11341184"/>
        <c:scaling>
          <c:orientation val="minMax"/>
        </c:scaling>
        <c:delete val="0"/>
        <c:axPos val="b"/>
        <c:numFmt formatCode="General" sourceLinked="1"/>
        <c:majorTickMark val="out"/>
        <c:minorTickMark val="none"/>
        <c:tickLblPos val="nextTo"/>
        <c:spPr>
          <a:ln w="4644">
            <a:solidFill>
              <a:srgbClr val="000000"/>
            </a:solidFill>
            <a:prstDash val="solid"/>
          </a:ln>
        </c:spPr>
        <c:txPr>
          <a:bodyPr rot="0" vert="horz"/>
          <a:lstStyle/>
          <a:p>
            <a:pPr>
              <a:defRPr lang="el-GR" sz="1390" b="0" i="0" u="none" strike="noStrike" baseline="0">
                <a:solidFill>
                  <a:srgbClr val="000000"/>
                </a:solidFill>
                <a:latin typeface="Arial"/>
                <a:ea typeface="Arial"/>
                <a:cs typeface="Arial"/>
              </a:defRPr>
            </a:pPr>
            <a:endParaRPr lang="en-US"/>
          </a:p>
        </c:txPr>
        <c:crossAx val="11375744"/>
        <c:crosses val="autoZero"/>
        <c:auto val="1"/>
        <c:lblAlgn val="ctr"/>
        <c:lblOffset val="100"/>
        <c:tickLblSkip val="1"/>
        <c:tickMarkSkip val="1"/>
        <c:noMultiLvlLbl val="0"/>
      </c:catAx>
      <c:valAx>
        <c:axId val="11375744"/>
        <c:scaling>
          <c:orientation val="minMax"/>
        </c:scaling>
        <c:delete val="0"/>
        <c:axPos val="l"/>
        <c:majorGridlines>
          <c:spPr>
            <a:ln w="4644">
              <a:solidFill>
                <a:srgbClr val="000000"/>
              </a:solidFill>
              <a:prstDash val="solid"/>
            </a:ln>
          </c:spPr>
        </c:majorGridlines>
        <c:numFmt formatCode="General" sourceLinked="1"/>
        <c:majorTickMark val="out"/>
        <c:minorTickMark val="none"/>
        <c:tickLblPos val="nextTo"/>
        <c:spPr>
          <a:ln w="4644">
            <a:solidFill>
              <a:srgbClr val="000000"/>
            </a:solidFill>
            <a:prstDash val="solid"/>
          </a:ln>
        </c:spPr>
        <c:txPr>
          <a:bodyPr rot="0" vert="horz"/>
          <a:lstStyle/>
          <a:p>
            <a:pPr>
              <a:defRPr lang="el-GR" sz="1390" b="0" i="0" u="none" strike="noStrike" baseline="0">
                <a:solidFill>
                  <a:srgbClr val="000000"/>
                </a:solidFill>
                <a:latin typeface="Arial"/>
                <a:ea typeface="Arial"/>
                <a:cs typeface="Arial"/>
              </a:defRPr>
            </a:pPr>
            <a:endParaRPr lang="en-US"/>
          </a:p>
        </c:txPr>
        <c:crossAx val="11341184"/>
        <c:crosses val="autoZero"/>
        <c:crossBetween val="between"/>
      </c:valAx>
      <c:spPr>
        <a:solidFill>
          <a:srgbClr val="C0C0C0"/>
        </a:solidFill>
        <a:ln w="18577">
          <a:solidFill>
            <a:srgbClr val="808080"/>
          </a:solidFill>
          <a:prstDash val="solid"/>
        </a:ln>
      </c:spPr>
    </c:plotArea>
    <c:legend>
      <c:legendPos val="r"/>
      <c:layout>
        <c:manualLayout>
          <c:xMode val="edge"/>
          <c:yMode val="edge"/>
          <c:x val="0.83108108108108103"/>
          <c:y val="0.41711229946524425"/>
          <c:w val="0.16216216216216353"/>
          <c:h val="0.22727272727272727"/>
        </c:manualLayout>
      </c:layout>
      <c:overlay val="0"/>
      <c:spPr>
        <a:solidFill>
          <a:srgbClr val="FFFFFF"/>
        </a:solidFill>
        <a:ln w="4644">
          <a:solidFill>
            <a:srgbClr val="000000"/>
          </a:solidFill>
          <a:prstDash val="solid"/>
        </a:ln>
      </c:spPr>
      <c:txPr>
        <a:bodyPr/>
        <a:lstStyle/>
        <a:p>
          <a:pPr>
            <a:defRPr lang="el-GR" sz="1273"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644">
      <a:solidFill>
        <a:srgbClr val="000000"/>
      </a:solidFill>
      <a:prstDash val="solid"/>
    </a:ln>
  </c:spPr>
  <c:txPr>
    <a:bodyPr/>
    <a:lstStyle/>
    <a:p>
      <a:pPr>
        <a:defRPr sz="139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83403324584428"/>
          <c:y val="5.0925925925926117E-2"/>
        </c:manualLayout>
      </c:layout>
      <c:overlay val="0"/>
      <c:txPr>
        <a:bodyPr/>
        <a:lstStyle/>
        <a:p>
          <a:pPr>
            <a:defRPr lang="en-US"/>
          </a:pPr>
          <a:endParaRPr lang="en-US"/>
        </a:p>
      </c:txPr>
    </c:title>
    <c:autoTitleDeleted val="0"/>
    <c:plotArea>
      <c:layout>
        <c:manualLayout>
          <c:layoutTarget val="inner"/>
          <c:xMode val="edge"/>
          <c:yMode val="edge"/>
          <c:x val="7.0262645740711199E-2"/>
          <c:y val="0.19480351414406538"/>
          <c:w val="0.88660810255861344"/>
          <c:h val="0.68921660834062359"/>
        </c:manualLayout>
      </c:layout>
      <c:lineChart>
        <c:grouping val="standard"/>
        <c:varyColors val="0"/>
        <c:ser>
          <c:idx val="0"/>
          <c:order val="0"/>
          <c:tx>
            <c:strRef>
              <c:f>Φύλλο1!$B$5</c:f>
              <c:strCache>
                <c:ptCount val="1"/>
                <c:pt idx="0">
                  <c:v>Adult New Cases</c:v>
                </c:pt>
              </c:strCache>
            </c:strRef>
          </c:tx>
          <c:marker>
            <c:symbol val="none"/>
          </c:marker>
          <c:cat>
            <c:strRef>
              <c:f>Φύλλο1!$A$6:$A$16</c:f>
              <c:strCache>
                <c:ptCount val="11"/>
                <c:pt idx="0">
                  <c:v>Α 2007</c:v>
                </c:pt>
                <c:pt idx="1">
                  <c:v>Β 2007</c:v>
                </c:pt>
                <c:pt idx="2">
                  <c:v>Α 2008</c:v>
                </c:pt>
                <c:pt idx="3">
                  <c:v>Β 2008</c:v>
                </c:pt>
                <c:pt idx="4">
                  <c:v>Α 2009</c:v>
                </c:pt>
                <c:pt idx="5">
                  <c:v>Β 2009</c:v>
                </c:pt>
                <c:pt idx="6">
                  <c:v>Α 2010</c:v>
                </c:pt>
                <c:pt idx="7">
                  <c:v>Β 2010</c:v>
                </c:pt>
                <c:pt idx="8">
                  <c:v>Α 2011</c:v>
                </c:pt>
                <c:pt idx="9">
                  <c:v>Β 2011</c:v>
                </c:pt>
                <c:pt idx="10">
                  <c:v>Α 2012</c:v>
                </c:pt>
              </c:strCache>
            </c:strRef>
          </c:cat>
          <c:val>
            <c:numRef>
              <c:f>Φύλλο1!$B$6:$B$16</c:f>
              <c:numCache>
                <c:formatCode>General</c:formatCode>
                <c:ptCount val="11"/>
                <c:pt idx="0">
                  <c:v>88</c:v>
                </c:pt>
                <c:pt idx="1">
                  <c:v>62</c:v>
                </c:pt>
                <c:pt idx="2">
                  <c:v>154</c:v>
                </c:pt>
                <c:pt idx="3">
                  <c:v>137</c:v>
                </c:pt>
                <c:pt idx="4">
                  <c:v>129</c:v>
                </c:pt>
                <c:pt idx="5">
                  <c:v>101</c:v>
                </c:pt>
                <c:pt idx="6">
                  <c:v>206</c:v>
                </c:pt>
                <c:pt idx="7">
                  <c:v>186</c:v>
                </c:pt>
                <c:pt idx="8">
                  <c:v>196</c:v>
                </c:pt>
                <c:pt idx="9">
                  <c:v>265</c:v>
                </c:pt>
                <c:pt idx="10">
                  <c:v>264</c:v>
                </c:pt>
              </c:numCache>
            </c:numRef>
          </c:val>
          <c:smooth val="0"/>
        </c:ser>
        <c:dLbls>
          <c:showLegendKey val="0"/>
          <c:showVal val="0"/>
          <c:showCatName val="0"/>
          <c:showSerName val="0"/>
          <c:showPercent val="0"/>
          <c:showBubbleSize val="0"/>
        </c:dLbls>
        <c:marker val="1"/>
        <c:smooth val="0"/>
        <c:axId val="177962368"/>
        <c:axId val="171308160"/>
      </c:lineChart>
      <c:catAx>
        <c:axId val="177962368"/>
        <c:scaling>
          <c:orientation val="minMax"/>
        </c:scaling>
        <c:delete val="0"/>
        <c:axPos val="b"/>
        <c:majorTickMark val="out"/>
        <c:minorTickMark val="none"/>
        <c:tickLblPos val="nextTo"/>
        <c:txPr>
          <a:bodyPr/>
          <a:lstStyle/>
          <a:p>
            <a:pPr>
              <a:defRPr lang="en-US"/>
            </a:pPr>
            <a:endParaRPr lang="en-US"/>
          </a:p>
        </c:txPr>
        <c:crossAx val="171308160"/>
        <c:crosses val="autoZero"/>
        <c:auto val="1"/>
        <c:lblAlgn val="ctr"/>
        <c:lblOffset val="100"/>
        <c:noMultiLvlLbl val="0"/>
      </c:catAx>
      <c:valAx>
        <c:axId val="171308160"/>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779623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n-US"/>
          </a:pPr>
          <a:endParaRPr lang="en-US"/>
        </a:p>
      </c:txPr>
    </c:title>
    <c:autoTitleDeleted val="0"/>
    <c:plotArea>
      <c:layout/>
      <c:lineChart>
        <c:grouping val="standard"/>
        <c:varyColors val="0"/>
        <c:ser>
          <c:idx val="0"/>
          <c:order val="0"/>
          <c:tx>
            <c:strRef>
              <c:f>Φύλλο1!$B$23</c:f>
              <c:strCache>
                <c:ptCount val="1"/>
                <c:pt idx="0">
                  <c:v>Children and Adolescents New Cases</c:v>
                </c:pt>
              </c:strCache>
            </c:strRef>
          </c:tx>
          <c:marker>
            <c:symbol val="none"/>
          </c:marker>
          <c:cat>
            <c:strRef>
              <c:f>Φύλλο1!$A$24:$A$34</c:f>
              <c:strCache>
                <c:ptCount val="11"/>
                <c:pt idx="0">
                  <c:v>Α 2007</c:v>
                </c:pt>
                <c:pt idx="1">
                  <c:v>Β 2007</c:v>
                </c:pt>
                <c:pt idx="2">
                  <c:v>Α 2008</c:v>
                </c:pt>
                <c:pt idx="3">
                  <c:v>Β 2008</c:v>
                </c:pt>
                <c:pt idx="4">
                  <c:v>Α 2009</c:v>
                </c:pt>
                <c:pt idx="5">
                  <c:v>Β 2009</c:v>
                </c:pt>
                <c:pt idx="6">
                  <c:v>Α 2010</c:v>
                </c:pt>
                <c:pt idx="7">
                  <c:v>Β 2010</c:v>
                </c:pt>
                <c:pt idx="8">
                  <c:v>Α 2011</c:v>
                </c:pt>
                <c:pt idx="9">
                  <c:v>Β 2011</c:v>
                </c:pt>
                <c:pt idx="10">
                  <c:v>Α 2012</c:v>
                </c:pt>
              </c:strCache>
            </c:strRef>
          </c:cat>
          <c:val>
            <c:numRef>
              <c:f>Φύλλο1!$B$24:$B$34</c:f>
              <c:numCache>
                <c:formatCode>General</c:formatCode>
                <c:ptCount val="11"/>
                <c:pt idx="0">
                  <c:v>22</c:v>
                </c:pt>
                <c:pt idx="1">
                  <c:v>23</c:v>
                </c:pt>
                <c:pt idx="2">
                  <c:v>92</c:v>
                </c:pt>
                <c:pt idx="3">
                  <c:v>41</c:v>
                </c:pt>
                <c:pt idx="4">
                  <c:v>32</c:v>
                </c:pt>
                <c:pt idx="5">
                  <c:v>55</c:v>
                </c:pt>
                <c:pt idx="6">
                  <c:v>69</c:v>
                </c:pt>
                <c:pt idx="7">
                  <c:v>57</c:v>
                </c:pt>
                <c:pt idx="8">
                  <c:v>77</c:v>
                </c:pt>
                <c:pt idx="9">
                  <c:v>84</c:v>
                </c:pt>
                <c:pt idx="10">
                  <c:v>116</c:v>
                </c:pt>
              </c:numCache>
            </c:numRef>
          </c:val>
          <c:smooth val="0"/>
        </c:ser>
        <c:dLbls>
          <c:showLegendKey val="0"/>
          <c:showVal val="0"/>
          <c:showCatName val="0"/>
          <c:showSerName val="0"/>
          <c:showPercent val="0"/>
          <c:showBubbleSize val="0"/>
        </c:dLbls>
        <c:marker val="1"/>
        <c:smooth val="0"/>
        <c:axId val="177747072"/>
        <c:axId val="177748608"/>
      </c:lineChart>
      <c:catAx>
        <c:axId val="177747072"/>
        <c:scaling>
          <c:orientation val="minMax"/>
        </c:scaling>
        <c:delete val="0"/>
        <c:axPos val="b"/>
        <c:majorTickMark val="out"/>
        <c:minorTickMark val="none"/>
        <c:tickLblPos val="nextTo"/>
        <c:txPr>
          <a:bodyPr/>
          <a:lstStyle/>
          <a:p>
            <a:pPr>
              <a:defRPr lang="en-US"/>
            </a:pPr>
            <a:endParaRPr lang="en-US"/>
          </a:p>
        </c:txPr>
        <c:crossAx val="177748608"/>
        <c:crosses val="autoZero"/>
        <c:auto val="1"/>
        <c:lblAlgn val="ctr"/>
        <c:lblOffset val="100"/>
        <c:noMultiLvlLbl val="0"/>
      </c:catAx>
      <c:valAx>
        <c:axId val="177748608"/>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7774707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AC867-A3C0-4D59-B39A-BB484C62470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E5C12D8-B9D0-4054-83D3-09D10725F797}">
      <dgm:prSet custT="1"/>
      <dgm:spPr/>
      <dgm:t>
        <a:bodyPr/>
        <a:lstStyle/>
        <a:p>
          <a:pPr rtl="0"/>
          <a:r>
            <a:rPr lang="en-US" sz="1200" i="1" dirty="0" smtClean="0"/>
            <a:t>Diagnosis, Psychotherapy, Drug treatment, Family counseling, evaluation and treatment of developmental disorders, evaluation and intervention in learning difficulties, provision of medical reports.</a:t>
          </a:r>
          <a:endParaRPr lang="en-US" sz="1200" dirty="0"/>
        </a:p>
      </dgm:t>
    </dgm:pt>
    <dgm:pt modelId="{18D27EC0-B6AE-4AFC-B231-E485FDB6685F}" type="parTrans" cxnId="{E83491B9-0331-41D7-B2B1-EE1F27EE040D}">
      <dgm:prSet/>
      <dgm:spPr/>
      <dgm:t>
        <a:bodyPr/>
        <a:lstStyle/>
        <a:p>
          <a:endParaRPr lang="en-US"/>
        </a:p>
      </dgm:t>
    </dgm:pt>
    <dgm:pt modelId="{B7237E61-E9DD-4928-9A59-94E8E4B6C5A6}" type="sibTrans" cxnId="{E83491B9-0331-41D7-B2B1-EE1F27EE040D}">
      <dgm:prSet/>
      <dgm:spPr/>
      <dgm:t>
        <a:bodyPr/>
        <a:lstStyle/>
        <a:p>
          <a:endParaRPr lang="en-US"/>
        </a:p>
      </dgm:t>
    </dgm:pt>
    <dgm:pt modelId="{9020D1DE-071D-4489-8CC6-D8639828BCB0}">
      <dgm:prSet custT="1"/>
      <dgm:spPr/>
      <dgm:t>
        <a:bodyPr/>
        <a:lstStyle/>
        <a:p>
          <a:pPr rtl="0"/>
          <a:r>
            <a:rPr lang="en-US" sz="1200" i="1" dirty="0" smtClean="0"/>
            <a:t>Organizing the efforts for creation of  retirement homes and other focused units for the “vulnerable “ populations</a:t>
          </a:r>
          <a:endParaRPr lang="en-US" sz="1200" dirty="0"/>
        </a:p>
      </dgm:t>
    </dgm:pt>
    <dgm:pt modelId="{B57FF6B3-B1F9-4D19-A10B-C33EC0E5EB09}" type="parTrans" cxnId="{7204F3C7-7303-48AB-A21F-DD196EEF7776}">
      <dgm:prSet/>
      <dgm:spPr/>
      <dgm:t>
        <a:bodyPr/>
        <a:lstStyle/>
        <a:p>
          <a:endParaRPr lang="en-US"/>
        </a:p>
      </dgm:t>
    </dgm:pt>
    <dgm:pt modelId="{0C4E21B7-056C-47C2-9B14-881B1FD51404}" type="sibTrans" cxnId="{7204F3C7-7303-48AB-A21F-DD196EEF7776}">
      <dgm:prSet/>
      <dgm:spPr/>
      <dgm:t>
        <a:bodyPr/>
        <a:lstStyle/>
        <a:p>
          <a:endParaRPr lang="en-US"/>
        </a:p>
      </dgm:t>
    </dgm:pt>
    <dgm:pt modelId="{41EF3451-E133-4FCD-AC36-0B43C2EE73FF}">
      <dgm:prSet custT="1"/>
      <dgm:spPr/>
      <dgm:t>
        <a:bodyPr/>
        <a:lstStyle/>
        <a:p>
          <a:pPr rtl="0"/>
          <a:r>
            <a:rPr lang="en-US" sz="1200" i="1" dirty="0" smtClean="0"/>
            <a:t>Working-out and application of psychosocial rehabilitation and mental health services implementation projects. </a:t>
          </a:r>
          <a:endParaRPr lang="en-US" sz="1200" dirty="0"/>
        </a:p>
      </dgm:t>
    </dgm:pt>
    <dgm:pt modelId="{99F6046C-D5FA-4A9C-81C5-B8F6115C8563}" type="parTrans" cxnId="{EDE337F2-7B5F-4B66-8B81-0B98A673C31A}">
      <dgm:prSet/>
      <dgm:spPr/>
      <dgm:t>
        <a:bodyPr/>
        <a:lstStyle/>
        <a:p>
          <a:endParaRPr lang="en-US"/>
        </a:p>
      </dgm:t>
    </dgm:pt>
    <dgm:pt modelId="{2F7AC3B7-309B-4D66-A133-D94251AD2AEF}" type="sibTrans" cxnId="{EDE337F2-7B5F-4B66-8B81-0B98A673C31A}">
      <dgm:prSet/>
      <dgm:spPr/>
      <dgm:t>
        <a:bodyPr/>
        <a:lstStyle/>
        <a:p>
          <a:endParaRPr lang="en-US"/>
        </a:p>
      </dgm:t>
    </dgm:pt>
    <dgm:pt modelId="{141252BD-7C64-4B13-A865-715B5758E0A0}">
      <dgm:prSet custT="1"/>
      <dgm:spPr/>
      <dgm:t>
        <a:bodyPr/>
        <a:lstStyle/>
        <a:p>
          <a:pPr rtl="0"/>
          <a:r>
            <a:rPr lang="en-US" sz="1200" i="1" dirty="0" smtClean="0"/>
            <a:t>Educational seminars, related to depression, social stigma, learning difficulties, behavioral problems,  to Health professionals, Teachers and lay people.</a:t>
          </a:r>
          <a:endParaRPr lang="en-US" sz="1200" dirty="0"/>
        </a:p>
      </dgm:t>
    </dgm:pt>
    <dgm:pt modelId="{E712F685-CDC6-4A08-BB5D-F8663F336B5E}" type="parTrans" cxnId="{E309F570-9692-412B-9E9F-807F91F55F05}">
      <dgm:prSet/>
      <dgm:spPr/>
      <dgm:t>
        <a:bodyPr/>
        <a:lstStyle/>
        <a:p>
          <a:endParaRPr lang="en-US"/>
        </a:p>
      </dgm:t>
    </dgm:pt>
    <dgm:pt modelId="{1794A45E-3159-42CA-8F63-DCBB47EA3E97}" type="sibTrans" cxnId="{E309F570-9692-412B-9E9F-807F91F55F05}">
      <dgm:prSet/>
      <dgm:spPr/>
      <dgm:t>
        <a:bodyPr/>
        <a:lstStyle/>
        <a:p>
          <a:endParaRPr lang="en-US"/>
        </a:p>
      </dgm:t>
    </dgm:pt>
    <dgm:pt modelId="{F5F2A802-AF25-4339-AB9E-61DAD39C3925}">
      <dgm:prSet custT="1"/>
      <dgm:spPr/>
      <dgm:t>
        <a:bodyPr/>
        <a:lstStyle/>
        <a:p>
          <a:pPr rtl="0"/>
          <a:r>
            <a:rPr lang="en-US" sz="1200" i="1" dirty="0" smtClean="0"/>
            <a:t>Mental health and social service professional training.</a:t>
          </a:r>
          <a:endParaRPr lang="en-US" sz="1200" dirty="0"/>
        </a:p>
      </dgm:t>
    </dgm:pt>
    <dgm:pt modelId="{1A0BB0E3-5FD1-4636-A8D0-686C18DADAD3}" type="parTrans" cxnId="{13969BF5-886B-4DEC-B48E-7D437423E27C}">
      <dgm:prSet/>
      <dgm:spPr/>
      <dgm:t>
        <a:bodyPr/>
        <a:lstStyle/>
        <a:p>
          <a:endParaRPr lang="en-US"/>
        </a:p>
      </dgm:t>
    </dgm:pt>
    <dgm:pt modelId="{66389128-3B55-4BC2-9A74-4524792AD0FD}" type="sibTrans" cxnId="{13969BF5-886B-4DEC-B48E-7D437423E27C}">
      <dgm:prSet/>
      <dgm:spPr/>
      <dgm:t>
        <a:bodyPr/>
        <a:lstStyle/>
        <a:p>
          <a:endParaRPr lang="en-US"/>
        </a:p>
      </dgm:t>
    </dgm:pt>
    <dgm:pt modelId="{23348A11-922F-4EF6-852D-11D7EC621DE8}">
      <dgm:prSet custT="1"/>
      <dgm:spPr/>
      <dgm:t>
        <a:bodyPr/>
        <a:lstStyle/>
        <a:p>
          <a:pPr rtl="0"/>
          <a:r>
            <a:rPr lang="en-US" sz="1200" i="1" dirty="0" smtClean="0"/>
            <a:t>Implementation of services and units for the rehabilitation of chronic psychiatric patients and persons with special psychosocial needs.</a:t>
          </a:r>
          <a:endParaRPr lang="en-US" sz="1200" dirty="0"/>
        </a:p>
      </dgm:t>
    </dgm:pt>
    <dgm:pt modelId="{C61737E5-35ED-4483-9B0E-11CFA3C8D349}" type="parTrans" cxnId="{FBD8CAC5-938B-4886-8FFB-0F66BAA39666}">
      <dgm:prSet/>
      <dgm:spPr/>
      <dgm:t>
        <a:bodyPr/>
        <a:lstStyle/>
        <a:p>
          <a:endParaRPr lang="en-US"/>
        </a:p>
      </dgm:t>
    </dgm:pt>
    <dgm:pt modelId="{7A99574C-CB64-4F4E-8B7B-F02DADCC2A97}" type="sibTrans" cxnId="{FBD8CAC5-938B-4886-8FFB-0F66BAA39666}">
      <dgm:prSet/>
      <dgm:spPr/>
      <dgm:t>
        <a:bodyPr/>
        <a:lstStyle/>
        <a:p>
          <a:endParaRPr lang="en-US"/>
        </a:p>
      </dgm:t>
    </dgm:pt>
    <dgm:pt modelId="{87DC50A2-8E5C-4971-A2ED-9209E8F57D15}">
      <dgm:prSet custT="1"/>
      <dgm:spPr/>
      <dgm:t>
        <a:bodyPr/>
        <a:lstStyle/>
        <a:p>
          <a:pPr rtl="0"/>
          <a:r>
            <a:rPr lang="en-US" sz="1200" i="1" dirty="0" smtClean="0"/>
            <a:t>Counseling services and research upon issues concerning psychosocial needs, health/mental and social policy.</a:t>
          </a:r>
          <a:endParaRPr lang="en-US" sz="1200" dirty="0"/>
        </a:p>
      </dgm:t>
    </dgm:pt>
    <dgm:pt modelId="{A26CDBB1-88EE-46A8-98FE-BA7F3423F2D6}" type="parTrans" cxnId="{4FED6001-848F-4232-89FF-27BC33BB3456}">
      <dgm:prSet/>
      <dgm:spPr/>
      <dgm:t>
        <a:bodyPr/>
        <a:lstStyle/>
        <a:p>
          <a:endParaRPr lang="en-US"/>
        </a:p>
      </dgm:t>
    </dgm:pt>
    <dgm:pt modelId="{3B1DC68B-5010-4AB2-A0EB-C8E6FAA6A4AA}" type="sibTrans" cxnId="{4FED6001-848F-4232-89FF-27BC33BB3456}">
      <dgm:prSet/>
      <dgm:spPr/>
      <dgm:t>
        <a:bodyPr/>
        <a:lstStyle/>
        <a:p>
          <a:endParaRPr lang="en-US"/>
        </a:p>
      </dgm:t>
    </dgm:pt>
    <dgm:pt modelId="{C6FBE311-1916-4F84-B7D5-8839DF257D3C}">
      <dgm:prSet/>
      <dgm:spPr/>
      <dgm:t>
        <a:bodyPr/>
        <a:lstStyle/>
        <a:p>
          <a:pPr rtl="0"/>
          <a:endParaRPr lang="en-US" sz="1200" dirty="0"/>
        </a:p>
      </dgm:t>
    </dgm:pt>
    <dgm:pt modelId="{45E665CA-BF66-443A-AFB6-BF5B7CEEFA30}" type="parTrans" cxnId="{5F1B70D4-8114-4E0B-84E0-2E344FCB6238}">
      <dgm:prSet/>
      <dgm:spPr/>
      <dgm:t>
        <a:bodyPr/>
        <a:lstStyle/>
        <a:p>
          <a:endParaRPr lang="en-US"/>
        </a:p>
      </dgm:t>
    </dgm:pt>
    <dgm:pt modelId="{FC7496F1-5F3E-45F9-8680-079FF6DDE9E7}" type="sibTrans" cxnId="{5F1B70D4-8114-4E0B-84E0-2E344FCB6238}">
      <dgm:prSet/>
      <dgm:spPr/>
      <dgm:t>
        <a:bodyPr/>
        <a:lstStyle/>
        <a:p>
          <a:endParaRPr lang="en-US"/>
        </a:p>
      </dgm:t>
    </dgm:pt>
    <dgm:pt modelId="{7A8677AE-0AC1-4499-94C7-CCAD5884065C}" type="pres">
      <dgm:prSet presAssocID="{A72AC867-A3C0-4D59-B39A-BB484C624700}" presName="compositeShape" presStyleCnt="0">
        <dgm:presLayoutVars>
          <dgm:chMax val="7"/>
          <dgm:dir/>
          <dgm:resizeHandles val="exact"/>
        </dgm:presLayoutVars>
      </dgm:prSet>
      <dgm:spPr/>
      <dgm:t>
        <a:bodyPr/>
        <a:lstStyle/>
        <a:p>
          <a:endParaRPr lang="en-US"/>
        </a:p>
      </dgm:t>
    </dgm:pt>
    <dgm:pt modelId="{EE9CF68D-B99E-460A-9E2A-79DFE133DA92}" type="pres">
      <dgm:prSet presAssocID="{4E5C12D8-B9D0-4054-83D3-09D10725F797}" presName="circ1" presStyleLbl="vennNode1" presStyleIdx="0" presStyleCnt="7"/>
      <dgm:spPr/>
    </dgm:pt>
    <dgm:pt modelId="{5B52F56D-7649-439E-AF10-B048E5D90B45}" type="pres">
      <dgm:prSet presAssocID="{4E5C12D8-B9D0-4054-83D3-09D10725F797}" presName="circ1Tx" presStyleLbl="revTx" presStyleIdx="0" presStyleCnt="0">
        <dgm:presLayoutVars>
          <dgm:chMax val="0"/>
          <dgm:chPref val="0"/>
          <dgm:bulletEnabled val="1"/>
        </dgm:presLayoutVars>
      </dgm:prSet>
      <dgm:spPr/>
      <dgm:t>
        <a:bodyPr/>
        <a:lstStyle/>
        <a:p>
          <a:endParaRPr lang="en-US"/>
        </a:p>
      </dgm:t>
    </dgm:pt>
    <dgm:pt modelId="{F3D9EB35-BA7F-4926-9B12-BDE124E62A3F}" type="pres">
      <dgm:prSet presAssocID="{9020D1DE-071D-4489-8CC6-D8639828BCB0}" presName="circ2" presStyleLbl="vennNode1" presStyleIdx="1" presStyleCnt="7"/>
      <dgm:spPr/>
    </dgm:pt>
    <dgm:pt modelId="{B4F47070-F1E2-4B88-B179-70E49A7A9F74}" type="pres">
      <dgm:prSet presAssocID="{9020D1DE-071D-4489-8CC6-D8639828BCB0}" presName="circ2Tx" presStyleLbl="revTx" presStyleIdx="0" presStyleCnt="0">
        <dgm:presLayoutVars>
          <dgm:chMax val="0"/>
          <dgm:chPref val="0"/>
          <dgm:bulletEnabled val="1"/>
        </dgm:presLayoutVars>
      </dgm:prSet>
      <dgm:spPr/>
      <dgm:t>
        <a:bodyPr/>
        <a:lstStyle/>
        <a:p>
          <a:endParaRPr lang="en-US"/>
        </a:p>
      </dgm:t>
    </dgm:pt>
    <dgm:pt modelId="{0DC05050-6418-4681-A0E2-F5CF687AEB51}" type="pres">
      <dgm:prSet presAssocID="{41EF3451-E133-4FCD-AC36-0B43C2EE73FF}" presName="circ3" presStyleLbl="vennNode1" presStyleIdx="2" presStyleCnt="7"/>
      <dgm:spPr/>
    </dgm:pt>
    <dgm:pt modelId="{EB39C2C9-61CE-4201-86B7-015763B4C953}" type="pres">
      <dgm:prSet presAssocID="{41EF3451-E133-4FCD-AC36-0B43C2EE73FF}" presName="circ3Tx" presStyleLbl="revTx" presStyleIdx="0" presStyleCnt="0">
        <dgm:presLayoutVars>
          <dgm:chMax val="0"/>
          <dgm:chPref val="0"/>
          <dgm:bulletEnabled val="1"/>
        </dgm:presLayoutVars>
      </dgm:prSet>
      <dgm:spPr/>
      <dgm:t>
        <a:bodyPr/>
        <a:lstStyle/>
        <a:p>
          <a:endParaRPr lang="en-US"/>
        </a:p>
      </dgm:t>
    </dgm:pt>
    <dgm:pt modelId="{8F678006-DA17-4934-8391-632CE2D376E0}" type="pres">
      <dgm:prSet presAssocID="{141252BD-7C64-4B13-A865-715B5758E0A0}" presName="circ4" presStyleLbl="vennNode1" presStyleIdx="3" presStyleCnt="7"/>
      <dgm:spPr/>
    </dgm:pt>
    <dgm:pt modelId="{DFCC453F-73AE-4DDF-9BEC-D53B18327209}" type="pres">
      <dgm:prSet presAssocID="{141252BD-7C64-4B13-A865-715B5758E0A0}" presName="circ4Tx" presStyleLbl="revTx" presStyleIdx="0" presStyleCnt="0">
        <dgm:presLayoutVars>
          <dgm:chMax val="0"/>
          <dgm:chPref val="0"/>
          <dgm:bulletEnabled val="1"/>
        </dgm:presLayoutVars>
      </dgm:prSet>
      <dgm:spPr/>
      <dgm:t>
        <a:bodyPr/>
        <a:lstStyle/>
        <a:p>
          <a:endParaRPr lang="en-US"/>
        </a:p>
      </dgm:t>
    </dgm:pt>
    <dgm:pt modelId="{6C8EDA16-77CE-4042-85F1-F374C2730586}" type="pres">
      <dgm:prSet presAssocID="{F5F2A802-AF25-4339-AB9E-61DAD39C3925}" presName="circ5" presStyleLbl="vennNode1" presStyleIdx="4" presStyleCnt="7"/>
      <dgm:spPr/>
    </dgm:pt>
    <dgm:pt modelId="{B1B5493A-F106-4C90-9E3E-89F5539ADB3E}" type="pres">
      <dgm:prSet presAssocID="{F5F2A802-AF25-4339-AB9E-61DAD39C3925}" presName="circ5Tx" presStyleLbl="revTx" presStyleIdx="0" presStyleCnt="0">
        <dgm:presLayoutVars>
          <dgm:chMax val="0"/>
          <dgm:chPref val="0"/>
          <dgm:bulletEnabled val="1"/>
        </dgm:presLayoutVars>
      </dgm:prSet>
      <dgm:spPr/>
      <dgm:t>
        <a:bodyPr/>
        <a:lstStyle/>
        <a:p>
          <a:endParaRPr lang="en-US"/>
        </a:p>
      </dgm:t>
    </dgm:pt>
    <dgm:pt modelId="{78C5871D-07F8-40EA-AE90-AC28F5D7F960}" type="pres">
      <dgm:prSet presAssocID="{23348A11-922F-4EF6-852D-11D7EC621DE8}" presName="circ6" presStyleLbl="vennNode1" presStyleIdx="5" presStyleCnt="7"/>
      <dgm:spPr/>
    </dgm:pt>
    <dgm:pt modelId="{FEE3A6CB-EBA3-4F87-981C-2A5A8DD18698}" type="pres">
      <dgm:prSet presAssocID="{23348A11-922F-4EF6-852D-11D7EC621DE8}" presName="circ6Tx" presStyleLbl="revTx" presStyleIdx="0" presStyleCnt="0">
        <dgm:presLayoutVars>
          <dgm:chMax val="0"/>
          <dgm:chPref val="0"/>
          <dgm:bulletEnabled val="1"/>
        </dgm:presLayoutVars>
      </dgm:prSet>
      <dgm:spPr/>
      <dgm:t>
        <a:bodyPr/>
        <a:lstStyle/>
        <a:p>
          <a:endParaRPr lang="en-US"/>
        </a:p>
      </dgm:t>
    </dgm:pt>
    <dgm:pt modelId="{AB3C0C58-9A33-41A3-845A-7906172AF78B}" type="pres">
      <dgm:prSet presAssocID="{87DC50A2-8E5C-4971-A2ED-9209E8F57D15}" presName="circ7" presStyleLbl="vennNode1" presStyleIdx="6" presStyleCnt="7"/>
      <dgm:spPr/>
    </dgm:pt>
    <dgm:pt modelId="{B3CED755-6773-4C02-94D0-9C23CDEBA53E}" type="pres">
      <dgm:prSet presAssocID="{87DC50A2-8E5C-4971-A2ED-9209E8F57D15}" presName="circ7Tx" presStyleLbl="revTx" presStyleIdx="0" presStyleCnt="0">
        <dgm:presLayoutVars>
          <dgm:chMax val="0"/>
          <dgm:chPref val="0"/>
          <dgm:bulletEnabled val="1"/>
        </dgm:presLayoutVars>
      </dgm:prSet>
      <dgm:spPr/>
      <dgm:t>
        <a:bodyPr/>
        <a:lstStyle/>
        <a:p>
          <a:endParaRPr lang="en-US"/>
        </a:p>
      </dgm:t>
    </dgm:pt>
  </dgm:ptLst>
  <dgm:cxnLst>
    <dgm:cxn modelId="{735F0376-258F-4EEC-9625-59362309B076}" type="presOf" srcId="{141252BD-7C64-4B13-A865-715B5758E0A0}" destId="{DFCC453F-73AE-4DDF-9BEC-D53B18327209}" srcOrd="0" destOrd="0" presId="urn:microsoft.com/office/officeart/2005/8/layout/venn1"/>
    <dgm:cxn modelId="{EDE337F2-7B5F-4B66-8B81-0B98A673C31A}" srcId="{A72AC867-A3C0-4D59-B39A-BB484C624700}" destId="{41EF3451-E133-4FCD-AC36-0B43C2EE73FF}" srcOrd="2" destOrd="0" parTransId="{99F6046C-D5FA-4A9C-81C5-B8F6115C8563}" sibTransId="{2F7AC3B7-309B-4D66-A133-D94251AD2AEF}"/>
    <dgm:cxn modelId="{7300579A-333E-450D-88A0-0E5C2A7E6A93}" type="presOf" srcId="{41EF3451-E133-4FCD-AC36-0B43C2EE73FF}" destId="{EB39C2C9-61CE-4201-86B7-015763B4C953}" srcOrd="0" destOrd="0" presId="urn:microsoft.com/office/officeart/2005/8/layout/venn1"/>
    <dgm:cxn modelId="{1DB862D7-AA3A-4396-80D7-B9F922C88AF9}" type="presOf" srcId="{A72AC867-A3C0-4D59-B39A-BB484C624700}" destId="{7A8677AE-0AC1-4499-94C7-CCAD5884065C}" srcOrd="0" destOrd="0" presId="urn:microsoft.com/office/officeart/2005/8/layout/venn1"/>
    <dgm:cxn modelId="{326DA85E-25EC-4DA7-B117-25D728257C69}" type="presOf" srcId="{87DC50A2-8E5C-4971-A2ED-9209E8F57D15}" destId="{B3CED755-6773-4C02-94D0-9C23CDEBA53E}" srcOrd="0" destOrd="0" presId="urn:microsoft.com/office/officeart/2005/8/layout/venn1"/>
    <dgm:cxn modelId="{E83491B9-0331-41D7-B2B1-EE1F27EE040D}" srcId="{A72AC867-A3C0-4D59-B39A-BB484C624700}" destId="{4E5C12D8-B9D0-4054-83D3-09D10725F797}" srcOrd="0" destOrd="0" parTransId="{18D27EC0-B6AE-4AFC-B231-E485FDB6685F}" sibTransId="{B7237E61-E9DD-4928-9A59-94E8E4B6C5A6}"/>
    <dgm:cxn modelId="{FD91AFAE-75D4-4707-BFDD-BB2FF139BCF9}" type="presOf" srcId="{4E5C12D8-B9D0-4054-83D3-09D10725F797}" destId="{5B52F56D-7649-439E-AF10-B048E5D90B45}" srcOrd="0" destOrd="0" presId="urn:microsoft.com/office/officeart/2005/8/layout/venn1"/>
    <dgm:cxn modelId="{7204F3C7-7303-48AB-A21F-DD196EEF7776}" srcId="{A72AC867-A3C0-4D59-B39A-BB484C624700}" destId="{9020D1DE-071D-4489-8CC6-D8639828BCB0}" srcOrd="1" destOrd="0" parTransId="{B57FF6B3-B1F9-4D19-A10B-C33EC0E5EB09}" sibTransId="{0C4E21B7-056C-47C2-9B14-881B1FD51404}"/>
    <dgm:cxn modelId="{7D8DA86B-DF13-473E-8AE6-096C0AD6E73E}" type="presOf" srcId="{23348A11-922F-4EF6-852D-11D7EC621DE8}" destId="{FEE3A6CB-EBA3-4F87-981C-2A5A8DD18698}" srcOrd="0" destOrd="0" presId="urn:microsoft.com/office/officeart/2005/8/layout/venn1"/>
    <dgm:cxn modelId="{5F1B70D4-8114-4E0B-84E0-2E344FCB6238}" srcId="{A72AC867-A3C0-4D59-B39A-BB484C624700}" destId="{C6FBE311-1916-4F84-B7D5-8839DF257D3C}" srcOrd="7" destOrd="0" parTransId="{45E665CA-BF66-443A-AFB6-BF5B7CEEFA30}" sibTransId="{FC7496F1-5F3E-45F9-8680-079FF6DDE9E7}"/>
    <dgm:cxn modelId="{FBD8CAC5-938B-4886-8FFB-0F66BAA39666}" srcId="{A72AC867-A3C0-4D59-B39A-BB484C624700}" destId="{23348A11-922F-4EF6-852D-11D7EC621DE8}" srcOrd="5" destOrd="0" parTransId="{C61737E5-35ED-4483-9B0E-11CFA3C8D349}" sibTransId="{7A99574C-CB64-4F4E-8B7B-F02DADCC2A97}"/>
    <dgm:cxn modelId="{06B6B1DB-D1BD-466E-B9C4-5D27FC26A77A}" type="presOf" srcId="{9020D1DE-071D-4489-8CC6-D8639828BCB0}" destId="{B4F47070-F1E2-4B88-B179-70E49A7A9F74}" srcOrd="0" destOrd="0" presId="urn:microsoft.com/office/officeart/2005/8/layout/venn1"/>
    <dgm:cxn modelId="{E309F570-9692-412B-9E9F-807F91F55F05}" srcId="{A72AC867-A3C0-4D59-B39A-BB484C624700}" destId="{141252BD-7C64-4B13-A865-715B5758E0A0}" srcOrd="3" destOrd="0" parTransId="{E712F685-CDC6-4A08-BB5D-F8663F336B5E}" sibTransId="{1794A45E-3159-42CA-8F63-DCBB47EA3E97}"/>
    <dgm:cxn modelId="{6A6D9B73-E444-4C83-87CB-BD272E2AEBA3}" type="presOf" srcId="{F5F2A802-AF25-4339-AB9E-61DAD39C3925}" destId="{B1B5493A-F106-4C90-9E3E-89F5539ADB3E}" srcOrd="0" destOrd="0" presId="urn:microsoft.com/office/officeart/2005/8/layout/venn1"/>
    <dgm:cxn modelId="{13969BF5-886B-4DEC-B48E-7D437423E27C}" srcId="{A72AC867-A3C0-4D59-B39A-BB484C624700}" destId="{F5F2A802-AF25-4339-AB9E-61DAD39C3925}" srcOrd="4" destOrd="0" parTransId="{1A0BB0E3-5FD1-4636-A8D0-686C18DADAD3}" sibTransId="{66389128-3B55-4BC2-9A74-4524792AD0FD}"/>
    <dgm:cxn modelId="{4FED6001-848F-4232-89FF-27BC33BB3456}" srcId="{A72AC867-A3C0-4D59-B39A-BB484C624700}" destId="{87DC50A2-8E5C-4971-A2ED-9209E8F57D15}" srcOrd="6" destOrd="0" parTransId="{A26CDBB1-88EE-46A8-98FE-BA7F3423F2D6}" sibTransId="{3B1DC68B-5010-4AB2-A0EB-C8E6FAA6A4AA}"/>
    <dgm:cxn modelId="{67DC56FE-60D6-4E09-ADE2-EE37CA2CB579}" type="presParOf" srcId="{7A8677AE-0AC1-4499-94C7-CCAD5884065C}" destId="{EE9CF68D-B99E-460A-9E2A-79DFE133DA92}" srcOrd="0" destOrd="0" presId="urn:microsoft.com/office/officeart/2005/8/layout/venn1"/>
    <dgm:cxn modelId="{A6F0FA32-BD36-469B-B92E-CF350046F92B}" type="presParOf" srcId="{7A8677AE-0AC1-4499-94C7-CCAD5884065C}" destId="{5B52F56D-7649-439E-AF10-B048E5D90B45}" srcOrd="1" destOrd="0" presId="urn:microsoft.com/office/officeart/2005/8/layout/venn1"/>
    <dgm:cxn modelId="{4DE3BD45-BC7C-43B8-803D-6D70D521862A}" type="presParOf" srcId="{7A8677AE-0AC1-4499-94C7-CCAD5884065C}" destId="{F3D9EB35-BA7F-4926-9B12-BDE124E62A3F}" srcOrd="2" destOrd="0" presId="urn:microsoft.com/office/officeart/2005/8/layout/venn1"/>
    <dgm:cxn modelId="{8C8E2061-B8F0-4059-9C47-5C7249B3D85D}" type="presParOf" srcId="{7A8677AE-0AC1-4499-94C7-CCAD5884065C}" destId="{B4F47070-F1E2-4B88-B179-70E49A7A9F74}" srcOrd="3" destOrd="0" presId="urn:microsoft.com/office/officeart/2005/8/layout/venn1"/>
    <dgm:cxn modelId="{13E3A78D-487E-4173-99CF-BDB124A86473}" type="presParOf" srcId="{7A8677AE-0AC1-4499-94C7-CCAD5884065C}" destId="{0DC05050-6418-4681-A0E2-F5CF687AEB51}" srcOrd="4" destOrd="0" presId="urn:microsoft.com/office/officeart/2005/8/layout/venn1"/>
    <dgm:cxn modelId="{111F8419-59DB-4D27-A259-2FD18E0CE177}" type="presParOf" srcId="{7A8677AE-0AC1-4499-94C7-CCAD5884065C}" destId="{EB39C2C9-61CE-4201-86B7-015763B4C953}" srcOrd="5" destOrd="0" presId="urn:microsoft.com/office/officeart/2005/8/layout/venn1"/>
    <dgm:cxn modelId="{9DAC1368-FFC9-41E0-9C7C-14A8E700C8D4}" type="presParOf" srcId="{7A8677AE-0AC1-4499-94C7-CCAD5884065C}" destId="{8F678006-DA17-4934-8391-632CE2D376E0}" srcOrd="6" destOrd="0" presId="urn:microsoft.com/office/officeart/2005/8/layout/venn1"/>
    <dgm:cxn modelId="{6BA420F3-B719-4EE6-B845-5E2EBADD5F62}" type="presParOf" srcId="{7A8677AE-0AC1-4499-94C7-CCAD5884065C}" destId="{DFCC453F-73AE-4DDF-9BEC-D53B18327209}" srcOrd="7" destOrd="0" presId="urn:microsoft.com/office/officeart/2005/8/layout/venn1"/>
    <dgm:cxn modelId="{04CCBE28-F872-458A-A674-27AA429066E9}" type="presParOf" srcId="{7A8677AE-0AC1-4499-94C7-CCAD5884065C}" destId="{6C8EDA16-77CE-4042-85F1-F374C2730586}" srcOrd="8" destOrd="0" presId="urn:microsoft.com/office/officeart/2005/8/layout/venn1"/>
    <dgm:cxn modelId="{50C6EF84-647D-462D-90AB-9CAE181C4D28}" type="presParOf" srcId="{7A8677AE-0AC1-4499-94C7-CCAD5884065C}" destId="{B1B5493A-F106-4C90-9E3E-89F5539ADB3E}" srcOrd="9" destOrd="0" presId="urn:microsoft.com/office/officeart/2005/8/layout/venn1"/>
    <dgm:cxn modelId="{732AD0F4-5534-495F-A71E-92B9D53C6792}" type="presParOf" srcId="{7A8677AE-0AC1-4499-94C7-CCAD5884065C}" destId="{78C5871D-07F8-40EA-AE90-AC28F5D7F960}" srcOrd="10" destOrd="0" presId="urn:microsoft.com/office/officeart/2005/8/layout/venn1"/>
    <dgm:cxn modelId="{A819DB13-5B64-45B1-B97D-B52BB86CEC64}" type="presParOf" srcId="{7A8677AE-0AC1-4499-94C7-CCAD5884065C}" destId="{FEE3A6CB-EBA3-4F87-981C-2A5A8DD18698}" srcOrd="11" destOrd="0" presId="urn:microsoft.com/office/officeart/2005/8/layout/venn1"/>
    <dgm:cxn modelId="{68695CFF-B2AE-4604-BE51-DE722049D418}" type="presParOf" srcId="{7A8677AE-0AC1-4499-94C7-CCAD5884065C}" destId="{AB3C0C58-9A33-41A3-845A-7906172AF78B}" srcOrd="12" destOrd="0" presId="urn:microsoft.com/office/officeart/2005/8/layout/venn1"/>
    <dgm:cxn modelId="{FBD3328B-7CD6-491C-A5F6-A90E04CFD540}" type="presParOf" srcId="{7A8677AE-0AC1-4499-94C7-CCAD5884065C}" destId="{B3CED755-6773-4C02-94D0-9C23CDEBA53E}"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2D413-69CD-472E-836F-C5FF3F486407}"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n-US"/>
        </a:p>
      </dgm:t>
    </dgm:pt>
    <dgm:pt modelId="{71AC18E8-87A1-4D59-A097-4F23CC8B7BB0}">
      <dgm:prSet phldrT="[Κείμενο]"/>
      <dgm:spPr/>
      <dgm:t>
        <a:bodyPr/>
        <a:lstStyle/>
        <a:p>
          <a:r>
            <a:rPr lang="en-US" dirty="0" smtClean="0"/>
            <a:t>Family</a:t>
          </a:r>
          <a:endParaRPr lang="en-US" dirty="0"/>
        </a:p>
      </dgm:t>
    </dgm:pt>
    <dgm:pt modelId="{870CEBF8-3531-4DC9-8B48-069C05408365}" type="parTrans" cxnId="{13BA1949-96F0-4F12-AEEF-DD15B6F5D08E}">
      <dgm:prSet/>
      <dgm:spPr/>
      <dgm:t>
        <a:bodyPr/>
        <a:lstStyle/>
        <a:p>
          <a:endParaRPr lang="en-US"/>
        </a:p>
      </dgm:t>
    </dgm:pt>
    <dgm:pt modelId="{31860C8E-4418-4C5E-B480-5E367BA071B8}" type="sibTrans" cxnId="{13BA1949-96F0-4F12-AEEF-DD15B6F5D08E}">
      <dgm:prSet/>
      <dgm:spPr/>
      <dgm:t>
        <a:bodyPr/>
        <a:lstStyle/>
        <a:p>
          <a:endParaRPr lang="en-US"/>
        </a:p>
      </dgm:t>
    </dgm:pt>
    <dgm:pt modelId="{C8C23CA0-0690-4F2E-9595-9D6D22421781}">
      <dgm:prSet phldrT="[Κείμενο]"/>
      <dgm:spPr/>
      <dgm:t>
        <a:bodyPr/>
        <a:lstStyle/>
        <a:p>
          <a:r>
            <a:rPr lang="en-US" dirty="0" smtClean="0"/>
            <a:t>Poverty, poor education, deprivation, high debt</a:t>
          </a:r>
          <a:endParaRPr lang="en-US" dirty="0"/>
        </a:p>
      </dgm:t>
    </dgm:pt>
    <dgm:pt modelId="{126DCC5A-B12A-4C35-99F5-DEC3F837FE4F}" type="parTrans" cxnId="{312564EF-896A-4E9A-B095-CF8EC46F9634}">
      <dgm:prSet/>
      <dgm:spPr/>
      <dgm:t>
        <a:bodyPr/>
        <a:lstStyle/>
        <a:p>
          <a:endParaRPr lang="en-US"/>
        </a:p>
      </dgm:t>
    </dgm:pt>
    <dgm:pt modelId="{F73D748E-5739-4A98-AE98-E8D43C3E9CB9}" type="sibTrans" cxnId="{312564EF-896A-4E9A-B095-CF8EC46F9634}">
      <dgm:prSet/>
      <dgm:spPr/>
      <dgm:t>
        <a:bodyPr/>
        <a:lstStyle/>
        <a:p>
          <a:endParaRPr lang="en-US"/>
        </a:p>
      </dgm:t>
    </dgm:pt>
    <dgm:pt modelId="{A7E682B2-365D-42DB-9EEB-02050D13B946}">
      <dgm:prSet phldrT="[Κείμενο]"/>
      <dgm:spPr/>
      <dgm:t>
        <a:bodyPr/>
        <a:lstStyle/>
        <a:p>
          <a:r>
            <a:rPr lang="en-US" dirty="0" smtClean="0"/>
            <a:t>Poor prenatal nutrition, abuse, harsh upbringing, poor relationship to parents, intergenerational transmission of mental health problems</a:t>
          </a:r>
        </a:p>
      </dgm:t>
    </dgm:pt>
    <dgm:pt modelId="{0576D8EF-8378-4370-B137-6DF35326BFB0}" type="parTrans" cxnId="{3B12D8DC-30E5-40F1-A62F-BD2CC8058136}">
      <dgm:prSet/>
      <dgm:spPr/>
      <dgm:t>
        <a:bodyPr/>
        <a:lstStyle/>
        <a:p>
          <a:endParaRPr lang="en-US"/>
        </a:p>
      </dgm:t>
    </dgm:pt>
    <dgm:pt modelId="{78492B19-0E0E-4F40-B28B-E59AC3AB7FB5}" type="sibTrans" cxnId="{3B12D8DC-30E5-40F1-A62F-BD2CC8058136}">
      <dgm:prSet/>
      <dgm:spPr/>
      <dgm:t>
        <a:bodyPr/>
        <a:lstStyle/>
        <a:p>
          <a:endParaRPr lang="en-US"/>
        </a:p>
      </dgm:t>
    </dgm:pt>
    <dgm:pt modelId="{8EE86418-59CC-4578-9E64-962185A703F1}">
      <dgm:prSet phldrT="[Κείμενο]"/>
      <dgm:spPr/>
      <dgm:t>
        <a:bodyPr/>
        <a:lstStyle/>
        <a:p>
          <a:r>
            <a:rPr lang="en-US" dirty="0" smtClean="0"/>
            <a:t>Unemployment, job insecurity, job stress</a:t>
          </a:r>
          <a:endParaRPr lang="en-US" dirty="0"/>
        </a:p>
      </dgm:t>
    </dgm:pt>
    <dgm:pt modelId="{F121B626-A010-4A14-8C14-14D671668ADB}" type="parTrans" cxnId="{BF3F4E1D-1925-49AD-8861-BEB359AE593B}">
      <dgm:prSet/>
      <dgm:spPr/>
      <dgm:t>
        <a:bodyPr/>
        <a:lstStyle/>
        <a:p>
          <a:endParaRPr lang="en-US"/>
        </a:p>
      </dgm:t>
    </dgm:pt>
    <dgm:pt modelId="{F24E013F-FAA8-470A-B36A-A1253EE88ABB}" type="sibTrans" cxnId="{BF3F4E1D-1925-49AD-8861-BEB359AE593B}">
      <dgm:prSet/>
      <dgm:spPr/>
      <dgm:t>
        <a:bodyPr/>
        <a:lstStyle/>
        <a:p>
          <a:endParaRPr lang="en-US"/>
        </a:p>
      </dgm:t>
    </dgm:pt>
    <dgm:pt modelId="{97C9FE00-6634-4E16-B433-47245A1C7F29}">
      <dgm:prSet phldrT="[Κείμενο]"/>
      <dgm:spPr/>
      <dgm:t>
        <a:bodyPr/>
        <a:lstStyle/>
        <a:p>
          <a:r>
            <a:rPr lang="en-US" dirty="0" smtClean="0"/>
            <a:t>Alcohol and/or drug use</a:t>
          </a:r>
          <a:endParaRPr lang="en-US" dirty="0"/>
        </a:p>
      </dgm:t>
    </dgm:pt>
    <dgm:pt modelId="{B172E2D8-4A30-4080-BB3F-9084AF26D9B6}" type="parTrans" cxnId="{A0DCB7AA-1CB8-4197-A789-9784B4D68936}">
      <dgm:prSet/>
      <dgm:spPr/>
      <dgm:t>
        <a:bodyPr/>
        <a:lstStyle/>
        <a:p>
          <a:endParaRPr lang="en-US"/>
        </a:p>
      </dgm:t>
    </dgm:pt>
    <dgm:pt modelId="{469DD380-42CB-45DF-8110-73812223CF17}" type="sibTrans" cxnId="{A0DCB7AA-1CB8-4197-A789-9784B4D68936}">
      <dgm:prSet/>
      <dgm:spPr/>
      <dgm:t>
        <a:bodyPr/>
        <a:lstStyle/>
        <a:p>
          <a:endParaRPr lang="en-US"/>
        </a:p>
      </dgm:t>
    </dgm:pt>
    <dgm:pt modelId="{B48C622A-A7F5-451E-916D-734732AE6B4E}" type="pres">
      <dgm:prSet presAssocID="{07A2D413-69CD-472E-836F-C5FF3F486407}" presName="diagram" presStyleCnt="0">
        <dgm:presLayoutVars>
          <dgm:chMax val="1"/>
          <dgm:dir/>
          <dgm:animLvl val="ctr"/>
          <dgm:resizeHandles val="exact"/>
        </dgm:presLayoutVars>
      </dgm:prSet>
      <dgm:spPr/>
      <dgm:t>
        <a:bodyPr/>
        <a:lstStyle/>
        <a:p>
          <a:endParaRPr lang="en-US"/>
        </a:p>
      </dgm:t>
    </dgm:pt>
    <dgm:pt modelId="{BBF0164F-E5AF-4905-A71C-3A135C78E641}" type="pres">
      <dgm:prSet presAssocID="{07A2D413-69CD-472E-836F-C5FF3F486407}" presName="matrix" presStyleCnt="0"/>
      <dgm:spPr/>
    </dgm:pt>
    <dgm:pt modelId="{ECBD658A-03E7-4F9D-8416-41EADFFDAB53}" type="pres">
      <dgm:prSet presAssocID="{07A2D413-69CD-472E-836F-C5FF3F486407}" presName="tile1" presStyleLbl="node1" presStyleIdx="0" presStyleCnt="4"/>
      <dgm:spPr/>
      <dgm:t>
        <a:bodyPr/>
        <a:lstStyle/>
        <a:p>
          <a:endParaRPr lang="en-US"/>
        </a:p>
      </dgm:t>
    </dgm:pt>
    <dgm:pt modelId="{A23EEB97-0D77-4A6E-9B39-B37F47D2FC55}" type="pres">
      <dgm:prSet presAssocID="{07A2D413-69CD-472E-836F-C5FF3F486407}" presName="tile1text" presStyleLbl="node1" presStyleIdx="0" presStyleCnt="4">
        <dgm:presLayoutVars>
          <dgm:chMax val="0"/>
          <dgm:chPref val="0"/>
          <dgm:bulletEnabled val="1"/>
        </dgm:presLayoutVars>
      </dgm:prSet>
      <dgm:spPr/>
      <dgm:t>
        <a:bodyPr/>
        <a:lstStyle/>
        <a:p>
          <a:endParaRPr lang="en-US"/>
        </a:p>
      </dgm:t>
    </dgm:pt>
    <dgm:pt modelId="{5C967523-E948-4184-9A2A-471BFD710943}" type="pres">
      <dgm:prSet presAssocID="{07A2D413-69CD-472E-836F-C5FF3F486407}" presName="tile2" presStyleLbl="node1" presStyleIdx="1" presStyleCnt="4"/>
      <dgm:spPr/>
      <dgm:t>
        <a:bodyPr/>
        <a:lstStyle/>
        <a:p>
          <a:endParaRPr lang="en-US"/>
        </a:p>
      </dgm:t>
    </dgm:pt>
    <dgm:pt modelId="{D9F8B1E6-56DD-4C17-9DE1-7275321D855F}" type="pres">
      <dgm:prSet presAssocID="{07A2D413-69CD-472E-836F-C5FF3F486407}" presName="tile2text" presStyleLbl="node1" presStyleIdx="1" presStyleCnt="4">
        <dgm:presLayoutVars>
          <dgm:chMax val="0"/>
          <dgm:chPref val="0"/>
          <dgm:bulletEnabled val="1"/>
        </dgm:presLayoutVars>
      </dgm:prSet>
      <dgm:spPr/>
      <dgm:t>
        <a:bodyPr/>
        <a:lstStyle/>
        <a:p>
          <a:endParaRPr lang="en-US"/>
        </a:p>
      </dgm:t>
    </dgm:pt>
    <dgm:pt modelId="{7A270BD9-A4F1-45D3-8167-7072A846079A}" type="pres">
      <dgm:prSet presAssocID="{07A2D413-69CD-472E-836F-C5FF3F486407}" presName="tile3" presStyleLbl="node1" presStyleIdx="2" presStyleCnt="4"/>
      <dgm:spPr/>
      <dgm:t>
        <a:bodyPr/>
        <a:lstStyle/>
        <a:p>
          <a:endParaRPr lang="en-US"/>
        </a:p>
      </dgm:t>
    </dgm:pt>
    <dgm:pt modelId="{7FF27084-51F7-4F32-A316-EB914391446B}" type="pres">
      <dgm:prSet presAssocID="{07A2D413-69CD-472E-836F-C5FF3F486407}" presName="tile3text" presStyleLbl="node1" presStyleIdx="2" presStyleCnt="4">
        <dgm:presLayoutVars>
          <dgm:chMax val="0"/>
          <dgm:chPref val="0"/>
          <dgm:bulletEnabled val="1"/>
        </dgm:presLayoutVars>
      </dgm:prSet>
      <dgm:spPr/>
      <dgm:t>
        <a:bodyPr/>
        <a:lstStyle/>
        <a:p>
          <a:endParaRPr lang="en-US"/>
        </a:p>
      </dgm:t>
    </dgm:pt>
    <dgm:pt modelId="{C10B3E11-8AE4-498C-AE0B-6A7819E417CA}" type="pres">
      <dgm:prSet presAssocID="{07A2D413-69CD-472E-836F-C5FF3F486407}" presName="tile4" presStyleLbl="node1" presStyleIdx="3" presStyleCnt="4"/>
      <dgm:spPr/>
      <dgm:t>
        <a:bodyPr/>
        <a:lstStyle/>
        <a:p>
          <a:endParaRPr lang="en-US"/>
        </a:p>
      </dgm:t>
    </dgm:pt>
    <dgm:pt modelId="{AA3CB365-0223-4497-A4C6-EC29BEE87A4E}" type="pres">
      <dgm:prSet presAssocID="{07A2D413-69CD-472E-836F-C5FF3F486407}" presName="tile4text" presStyleLbl="node1" presStyleIdx="3" presStyleCnt="4">
        <dgm:presLayoutVars>
          <dgm:chMax val="0"/>
          <dgm:chPref val="0"/>
          <dgm:bulletEnabled val="1"/>
        </dgm:presLayoutVars>
      </dgm:prSet>
      <dgm:spPr/>
      <dgm:t>
        <a:bodyPr/>
        <a:lstStyle/>
        <a:p>
          <a:endParaRPr lang="en-US"/>
        </a:p>
      </dgm:t>
    </dgm:pt>
    <dgm:pt modelId="{D2E5A709-E891-4814-AD21-9D99B4BB5317}" type="pres">
      <dgm:prSet presAssocID="{07A2D413-69CD-472E-836F-C5FF3F486407}" presName="centerTile" presStyleLbl="fgShp" presStyleIdx="0" presStyleCnt="1">
        <dgm:presLayoutVars>
          <dgm:chMax val="0"/>
          <dgm:chPref val="0"/>
        </dgm:presLayoutVars>
      </dgm:prSet>
      <dgm:spPr/>
      <dgm:t>
        <a:bodyPr/>
        <a:lstStyle/>
        <a:p>
          <a:endParaRPr lang="en-US"/>
        </a:p>
      </dgm:t>
    </dgm:pt>
  </dgm:ptLst>
  <dgm:cxnLst>
    <dgm:cxn modelId="{973E1C20-9C5B-4049-9EBA-5BBC56F4BE40}" type="presOf" srcId="{97C9FE00-6634-4E16-B433-47245A1C7F29}" destId="{C10B3E11-8AE4-498C-AE0B-6A7819E417CA}" srcOrd="0" destOrd="0" presId="urn:microsoft.com/office/officeart/2005/8/layout/matrix1"/>
    <dgm:cxn modelId="{A0DCB7AA-1CB8-4197-A789-9784B4D68936}" srcId="{71AC18E8-87A1-4D59-A097-4F23CC8B7BB0}" destId="{97C9FE00-6634-4E16-B433-47245A1C7F29}" srcOrd="3" destOrd="0" parTransId="{B172E2D8-4A30-4080-BB3F-9084AF26D9B6}" sibTransId="{469DD380-42CB-45DF-8110-73812223CF17}"/>
    <dgm:cxn modelId="{312564EF-896A-4E9A-B095-CF8EC46F9634}" srcId="{71AC18E8-87A1-4D59-A097-4F23CC8B7BB0}" destId="{C8C23CA0-0690-4F2E-9595-9D6D22421781}" srcOrd="0" destOrd="0" parTransId="{126DCC5A-B12A-4C35-99F5-DEC3F837FE4F}" sibTransId="{F73D748E-5739-4A98-AE98-E8D43C3E9CB9}"/>
    <dgm:cxn modelId="{334FAF43-8EA0-4297-80C1-D5526849FAF4}" type="presOf" srcId="{C8C23CA0-0690-4F2E-9595-9D6D22421781}" destId="{A23EEB97-0D77-4A6E-9B39-B37F47D2FC55}" srcOrd="1" destOrd="0" presId="urn:microsoft.com/office/officeart/2005/8/layout/matrix1"/>
    <dgm:cxn modelId="{13BA1949-96F0-4F12-AEEF-DD15B6F5D08E}" srcId="{07A2D413-69CD-472E-836F-C5FF3F486407}" destId="{71AC18E8-87A1-4D59-A097-4F23CC8B7BB0}" srcOrd="0" destOrd="0" parTransId="{870CEBF8-3531-4DC9-8B48-069C05408365}" sibTransId="{31860C8E-4418-4C5E-B480-5E367BA071B8}"/>
    <dgm:cxn modelId="{BF3F4E1D-1925-49AD-8861-BEB359AE593B}" srcId="{71AC18E8-87A1-4D59-A097-4F23CC8B7BB0}" destId="{8EE86418-59CC-4578-9E64-962185A703F1}" srcOrd="2" destOrd="0" parTransId="{F121B626-A010-4A14-8C14-14D671668ADB}" sibTransId="{F24E013F-FAA8-470A-B36A-A1253EE88ABB}"/>
    <dgm:cxn modelId="{2117FE64-A554-4016-AAC9-4677DCE6A79F}" type="presOf" srcId="{A7E682B2-365D-42DB-9EEB-02050D13B946}" destId="{5C967523-E948-4184-9A2A-471BFD710943}" srcOrd="0" destOrd="0" presId="urn:microsoft.com/office/officeart/2005/8/layout/matrix1"/>
    <dgm:cxn modelId="{8387F06D-97F1-454D-9C9C-D9FA2FC1C7F0}" type="presOf" srcId="{97C9FE00-6634-4E16-B433-47245A1C7F29}" destId="{AA3CB365-0223-4497-A4C6-EC29BEE87A4E}" srcOrd="1" destOrd="0" presId="urn:microsoft.com/office/officeart/2005/8/layout/matrix1"/>
    <dgm:cxn modelId="{683900CA-24A2-4299-A169-684A398C699E}" type="presOf" srcId="{07A2D413-69CD-472E-836F-C5FF3F486407}" destId="{B48C622A-A7F5-451E-916D-734732AE6B4E}" srcOrd="0" destOrd="0" presId="urn:microsoft.com/office/officeart/2005/8/layout/matrix1"/>
    <dgm:cxn modelId="{34E899A9-3712-4614-B9FC-EF25093EAEE4}" type="presOf" srcId="{8EE86418-59CC-4578-9E64-962185A703F1}" destId="{7A270BD9-A4F1-45D3-8167-7072A846079A}" srcOrd="0" destOrd="0" presId="urn:microsoft.com/office/officeart/2005/8/layout/matrix1"/>
    <dgm:cxn modelId="{B8E04610-AC1B-44DB-9205-73BBB07A15DE}" type="presOf" srcId="{A7E682B2-365D-42DB-9EEB-02050D13B946}" destId="{D9F8B1E6-56DD-4C17-9DE1-7275321D855F}" srcOrd="1" destOrd="0" presId="urn:microsoft.com/office/officeart/2005/8/layout/matrix1"/>
    <dgm:cxn modelId="{3B12D8DC-30E5-40F1-A62F-BD2CC8058136}" srcId="{71AC18E8-87A1-4D59-A097-4F23CC8B7BB0}" destId="{A7E682B2-365D-42DB-9EEB-02050D13B946}" srcOrd="1" destOrd="0" parTransId="{0576D8EF-8378-4370-B137-6DF35326BFB0}" sibTransId="{78492B19-0E0E-4F40-B28B-E59AC3AB7FB5}"/>
    <dgm:cxn modelId="{09CB7EBF-DF41-4746-A35C-E1CD15757F37}" type="presOf" srcId="{8EE86418-59CC-4578-9E64-962185A703F1}" destId="{7FF27084-51F7-4F32-A316-EB914391446B}" srcOrd="1" destOrd="0" presId="urn:microsoft.com/office/officeart/2005/8/layout/matrix1"/>
    <dgm:cxn modelId="{03DA8C47-45FC-40E1-BD84-846BE5D14178}" type="presOf" srcId="{71AC18E8-87A1-4D59-A097-4F23CC8B7BB0}" destId="{D2E5A709-E891-4814-AD21-9D99B4BB5317}" srcOrd="0" destOrd="0" presId="urn:microsoft.com/office/officeart/2005/8/layout/matrix1"/>
    <dgm:cxn modelId="{12BA2E59-60FA-4C73-B6A5-73305B380CC6}" type="presOf" srcId="{C8C23CA0-0690-4F2E-9595-9D6D22421781}" destId="{ECBD658A-03E7-4F9D-8416-41EADFFDAB53}" srcOrd="0" destOrd="0" presId="urn:microsoft.com/office/officeart/2005/8/layout/matrix1"/>
    <dgm:cxn modelId="{3CDCB393-451B-43E9-A729-088FD5FFBD19}" type="presParOf" srcId="{B48C622A-A7F5-451E-916D-734732AE6B4E}" destId="{BBF0164F-E5AF-4905-A71C-3A135C78E641}" srcOrd="0" destOrd="0" presId="urn:microsoft.com/office/officeart/2005/8/layout/matrix1"/>
    <dgm:cxn modelId="{7CC509E3-2947-4086-B855-88D4A82EEB57}" type="presParOf" srcId="{BBF0164F-E5AF-4905-A71C-3A135C78E641}" destId="{ECBD658A-03E7-4F9D-8416-41EADFFDAB53}" srcOrd="0" destOrd="0" presId="urn:microsoft.com/office/officeart/2005/8/layout/matrix1"/>
    <dgm:cxn modelId="{0AC1E9FE-29AA-47A3-AFFA-3C51DA08A3ED}" type="presParOf" srcId="{BBF0164F-E5AF-4905-A71C-3A135C78E641}" destId="{A23EEB97-0D77-4A6E-9B39-B37F47D2FC55}" srcOrd="1" destOrd="0" presId="urn:microsoft.com/office/officeart/2005/8/layout/matrix1"/>
    <dgm:cxn modelId="{28E4FB5C-39CE-438C-93A5-6208BAF11DFB}" type="presParOf" srcId="{BBF0164F-E5AF-4905-A71C-3A135C78E641}" destId="{5C967523-E948-4184-9A2A-471BFD710943}" srcOrd="2" destOrd="0" presId="urn:microsoft.com/office/officeart/2005/8/layout/matrix1"/>
    <dgm:cxn modelId="{51577F59-4581-49D9-8754-73DF99E34E68}" type="presParOf" srcId="{BBF0164F-E5AF-4905-A71C-3A135C78E641}" destId="{D9F8B1E6-56DD-4C17-9DE1-7275321D855F}" srcOrd="3" destOrd="0" presId="urn:microsoft.com/office/officeart/2005/8/layout/matrix1"/>
    <dgm:cxn modelId="{E6071E88-B25A-4ECE-9975-83012F8492C2}" type="presParOf" srcId="{BBF0164F-E5AF-4905-A71C-3A135C78E641}" destId="{7A270BD9-A4F1-45D3-8167-7072A846079A}" srcOrd="4" destOrd="0" presId="urn:microsoft.com/office/officeart/2005/8/layout/matrix1"/>
    <dgm:cxn modelId="{8F6D2D5B-C964-461D-A33D-6AFC42D1294B}" type="presParOf" srcId="{BBF0164F-E5AF-4905-A71C-3A135C78E641}" destId="{7FF27084-51F7-4F32-A316-EB914391446B}" srcOrd="5" destOrd="0" presId="urn:microsoft.com/office/officeart/2005/8/layout/matrix1"/>
    <dgm:cxn modelId="{DF0CE7F5-A715-49D5-97F0-01075759DEFF}" type="presParOf" srcId="{BBF0164F-E5AF-4905-A71C-3A135C78E641}" destId="{C10B3E11-8AE4-498C-AE0B-6A7819E417CA}" srcOrd="6" destOrd="0" presId="urn:microsoft.com/office/officeart/2005/8/layout/matrix1"/>
    <dgm:cxn modelId="{D9F7822C-9707-4C80-8C23-88468E23DC43}" type="presParOf" srcId="{BBF0164F-E5AF-4905-A71C-3A135C78E641}" destId="{AA3CB365-0223-4497-A4C6-EC29BEE87A4E}" srcOrd="7" destOrd="0" presId="urn:microsoft.com/office/officeart/2005/8/layout/matrix1"/>
    <dgm:cxn modelId="{C4D7A158-C6E9-4F9B-87A6-4777341A591C}" type="presParOf" srcId="{B48C622A-A7F5-451E-916D-734732AE6B4E}" destId="{D2E5A709-E891-4814-AD21-9D99B4BB531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2D413-69CD-472E-836F-C5FF3F486407}" type="doc">
      <dgm:prSet loTypeId="urn:microsoft.com/office/officeart/2005/8/layout/matrix1" loCatId="matrix" qsTypeId="urn:microsoft.com/office/officeart/2005/8/quickstyle/simple3" qsCatId="simple" csTypeId="urn:microsoft.com/office/officeart/2005/8/colors/accent3_2" csCatId="accent3" phldr="1"/>
      <dgm:spPr/>
      <dgm:t>
        <a:bodyPr/>
        <a:lstStyle/>
        <a:p>
          <a:endParaRPr lang="en-US"/>
        </a:p>
      </dgm:t>
    </dgm:pt>
    <dgm:pt modelId="{71AC18E8-87A1-4D59-A097-4F23CC8B7BB0}">
      <dgm:prSet phldrT="[Κείμενο]"/>
      <dgm:spPr/>
      <dgm:t>
        <a:bodyPr/>
        <a:lstStyle/>
        <a:p>
          <a:r>
            <a:rPr lang="en-US" dirty="0" smtClean="0"/>
            <a:t>Family</a:t>
          </a:r>
          <a:endParaRPr lang="en-US" dirty="0"/>
        </a:p>
      </dgm:t>
    </dgm:pt>
    <dgm:pt modelId="{870CEBF8-3531-4DC9-8B48-069C05408365}" type="parTrans" cxnId="{13BA1949-96F0-4F12-AEEF-DD15B6F5D08E}">
      <dgm:prSet/>
      <dgm:spPr/>
      <dgm:t>
        <a:bodyPr/>
        <a:lstStyle/>
        <a:p>
          <a:endParaRPr lang="en-US"/>
        </a:p>
      </dgm:t>
    </dgm:pt>
    <dgm:pt modelId="{31860C8E-4418-4C5E-B480-5E367BA071B8}" type="sibTrans" cxnId="{13BA1949-96F0-4F12-AEEF-DD15B6F5D08E}">
      <dgm:prSet/>
      <dgm:spPr/>
      <dgm:t>
        <a:bodyPr/>
        <a:lstStyle/>
        <a:p>
          <a:endParaRPr lang="en-US"/>
        </a:p>
      </dgm:t>
    </dgm:pt>
    <dgm:pt modelId="{C8C23CA0-0690-4F2E-9595-9D6D22421781}">
      <dgm:prSet phldrT="[Κείμενο]"/>
      <dgm:spPr/>
      <dgm:t>
        <a:bodyPr/>
        <a:lstStyle/>
        <a:p>
          <a:r>
            <a:rPr lang="en-US" dirty="0" smtClean="0"/>
            <a:t>Social capital and welfare protection</a:t>
          </a:r>
          <a:endParaRPr lang="en-US" dirty="0"/>
        </a:p>
      </dgm:t>
    </dgm:pt>
    <dgm:pt modelId="{126DCC5A-B12A-4C35-99F5-DEC3F837FE4F}" type="parTrans" cxnId="{312564EF-896A-4E9A-B095-CF8EC46F9634}">
      <dgm:prSet/>
      <dgm:spPr/>
      <dgm:t>
        <a:bodyPr/>
        <a:lstStyle/>
        <a:p>
          <a:endParaRPr lang="en-US"/>
        </a:p>
      </dgm:t>
    </dgm:pt>
    <dgm:pt modelId="{F73D748E-5739-4A98-AE98-E8D43C3E9CB9}" type="sibTrans" cxnId="{312564EF-896A-4E9A-B095-CF8EC46F9634}">
      <dgm:prSet/>
      <dgm:spPr/>
      <dgm:t>
        <a:bodyPr/>
        <a:lstStyle/>
        <a:p>
          <a:endParaRPr lang="en-US"/>
        </a:p>
      </dgm:t>
    </dgm:pt>
    <dgm:pt modelId="{A7E682B2-365D-42DB-9EEB-02050D13B946}">
      <dgm:prSet phldrT="[Κείμενο]"/>
      <dgm:spPr/>
      <dgm:t>
        <a:bodyPr/>
        <a:lstStyle/>
        <a:p>
          <a:r>
            <a:rPr lang="en-US" dirty="0" smtClean="0"/>
            <a:t>Healthy prenatal and childhood environment</a:t>
          </a:r>
        </a:p>
      </dgm:t>
    </dgm:pt>
    <dgm:pt modelId="{0576D8EF-8378-4370-B137-6DF35326BFB0}" type="parTrans" cxnId="{3B12D8DC-30E5-40F1-A62F-BD2CC8058136}">
      <dgm:prSet/>
      <dgm:spPr/>
      <dgm:t>
        <a:bodyPr/>
        <a:lstStyle/>
        <a:p>
          <a:endParaRPr lang="en-US"/>
        </a:p>
      </dgm:t>
    </dgm:pt>
    <dgm:pt modelId="{78492B19-0E0E-4F40-B28B-E59AC3AB7FB5}" type="sibTrans" cxnId="{3B12D8DC-30E5-40F1-A62F-BD2CC8058136}">
      <dgm:prSet/>
      <dgm:spPr/>
      <dgm:t>
        <a:bodyPr/>
        <a:lstStyle/>
        <a:p>
          <a:endParaRPr lang="en-US"/>
        </a:p>
      </dgm:t>
    </dgm:pt>
    <dgm:pt modelId="{8EE86418-59CC-4578-9E64-962185A703F1}">
      <dgm:prSet phldrT="[Κείμενο]"/>
      <dgm:spPr/>
      <dgm:t>
        <a:bodyPr/>
        <a:lstStyle/>
        <a:p>
          <a:r>
            <a:rPr lang="en-US" dirty="0" smtClean="0"/>
            <a:t>Healthy workplace and living</a:t>
          </a:r>
          <a:endParaRPr lang="en-US" dirty="0"/>
        </a:p>
      </dgm:t>
    </dgm:pt>
    <dgm:pt modelId="{F121B626-A010-4A14-8C14-14D671668ADB}" type="parTrans" cxnId="{BF3F4E1D-1925-49AD-8861-BEB359AE593B}">
      <dgm:prSet/>
      <dgm:spPr/>
      <dgm:t>
        <a:bodyPr/>
        <a:lstStyle/>
        <a:p>
          <a:endParaRPr lang="en-US"/>
        </a:p>
      </dgm:t>
    </dgm:pt>
    <dgm:pt modelId="{F24E013F-FAA8-470A-B36A-A1253EE88ABB}" type="sibTrans" cxnId="{BF3F4E1D-1925-49AD-8861-BEB359AE593B}">
      <dgm:prSet/>
      <dgm:spPr/>
      <dgm:t>
        <a:bodyPr/>
        <a:lstStyle/>
        <a:p>
          <a:endParaRPr lang="en-US"/>
        </a:p>
      </dgm:t>
    </dgm:pt>
    <dgm:pt modelId="{97C9FE00-6634-4E16-B433-47245A1C7F29}">
      <dgm:prSet phldrT="[Κείμενο]"/>
      <dgm:spPr/>
      <dgm:t>
        <a:bodyPr/>
        <a:lstStyle/>
        <a:p>
          <a:r>
            <a:rPr lang="en-US" dirty="0" smtClean="0"/>
            <a:t>Health lifestyles</a:t>
          </a:r>
          <a:endParaRPr lang="en-US" dirty="0"/>
        </a:p>
      </dgm:t>
    </dgm:pt>
    <dgm:pt modelId="{B172E2D8-4A30-4080-BB3F-9084AF26D9B6}" type="parTrans" cxnId="{A0DCB7AA-1CB8-4197-A789-9784B4D68936}">
      <dgm:prSet/>
      <dgm:spPr/>
      <dgm:t>
        <a:bodyPr/>
        <a:lstStyle/>
        <a:p>
          <a:endParaRPr lang="en-US"/>
        </a:p>
      </dgm:t>
    </dgm:pt>
    <dgm:pt modelId="{469DD380-42CB-45DF-8110-73812223CF17}" type="sibTrans" cxnId="{A0DCB7AA-1CB8-4197-A789-9784B4D68936}">
      <dgm:prSet/>
      <dgm:spPr/>
      <dgm:t>
        <a:bodyPr/>
        <a:lstStyle/>
        <a:p>
          <a:endParaRPr lang="en-US"/>
        </a:p>
      </dgm:t>
    </dgm:pt>
    <dgm:pt modelId="{B48C622A-A7F5-451E-916D-734732AE6B4E}" type="pres">
      <dgm:prSet presAssocID="{07A2D413-69CD-472E-836F-C5FF3F486407}" presName="diagram" presStyleCnt="0">
        <dgm:presLayoutVars>
          <dgm:chMax val="1"/>
          <dgm:dir/>
          <dgm:animLvl val="ctr"/>
          <dgm:resizeHandles val="exact"/>
        </dgm:presLayoutVars>
      </dgm:prSet>
      <dgm:spPr/>
      <dgm:t>
        <a:bodyPr/>
        <a:lstStyle/>
        <a:p>
          <a:endParaRPr lang="en-US"/>
        </a:p>
      </dgm:t>
    </dgm:pt>
    <dgm:pt modelId="{BBF0164F-E5AF-4905-A71C-3A135C78E641}" type="pres">
      <dgm:prSet presAssocID="{07A2D413-69CD-472E-836F-C5FF3F486407}" presName="matrix" presStyleCnt="0"/>
      <dgm:spPr/>
    </dgm:pt>
    <dgm:pt modelId="{ECBD658A-03E7-4F9D-8416-41EADFFDAB53}" type="pres">
      <dgm:prSet presAssocID="{07A2D413-69CD-472E-836F-C5FF3F486407}" presName="tile1" presStyleLbl="node1" presStyleIdx="0" presStyleCnt="4"/>
      <dgm:spPr/>
      <dgm:t>
        <a:bodyPr/>
        <a:lstStyle/>
        <a:p>
          <a:endParaRPr lang="en-US"/>
        </a:p>
      </dgm:t>
    </dgm:pt>
    <dgm:pt modelId="{A23EEB97-0D77-4A6E-9B39-B37F47D2FC55}" type="pres">
      <dgm:prSet presAssocID="{07A2D413-69CD-472E-836F-C5FF3F486407}" presName="tile1text" presStyleLbl="node1" presStyleIdx="0" presStyleCnt="4">
        <dgm:presLayoutVars>
          <dgm:chMax val="0"/>
          <dgm:chPref val="0"/>
          <dgm:bulletEnabled val="1"/>
        </dgm:presLayoutVars>
      </dgm:prSet>
      <dgm:spPr/>
      <dgm:t>
        <a:bodyPr/>
        <a:lstStyle/>
        <a:p>
          <a:endParaRPr lang="en-US"/>
        </a:p>
      </dgm:t>
    </dgm:pt>
    <dgm:pt modelId="{5C967523-E948-4184-9A2A-471BFD710943}" type="pres">
      <dgm:prSet presAssocID="{07A2D413-69CD-472E-836F-C5FF3F486407}" presName="tile2" presStyleLbl="node1" presStyleIdx="1" presStyleCnt="4"/>
      <dgm:spPr/>
      <dgm:t>
        <a:bodyPr/>
        <a:lstStyle/>
        <a:p>
          <a:endParaRPr lang="en-US"/>
        </a:p>
      </dgm:t>
    </dgm:pt>
    <dgm:pt modelId="{D9F8B1E6-56DD-4C17-9DE1-7275321D855F}" type="pres">
      <dgm:prSet presAssocID="{07A2D413-69CD-472E-836F-C5FF3F486407}" presName="tile2text" presStyleLbl="node1" presStyleIdx="1" presStyleCnt="4">
        <dgm:presLayoutVars>
          <dgm:chMax val="0"/>
          <dgm:chPref val="0"/>
          <dgm:bulletEnabled val="1"/>
        </dgm:presLayoutVars>
      </dgm:prSet>
      <dgm:spPr/>
      <dgm:t>
        <a:bodyPr/>
        <a:lstStyle/>
        <a:p>
          <a:endParaRPr lang="en-US"/>
        </a:p>
      </dgm:t>
    </dgm:pt>
    <dgm:pt modelId="{7A270BD9-A4F1-45D3-8167-7072A846079A}" type="pres">
      <dgm:prSet presAssocID="{07A2D413-69CD-472E-836F-C5FF3F486407}" presName="tile3" presStyleLbl="node1" presStyleIdx="2" presStyleCnt="4"/>
      <dgm:spPr/>
      <dgm:t>
        <a:bodyPr/>
        <a:lstStyle/>
        <a:p>
          <a:endParaRPr lang="en-US"/>
        </a:p>
      </dgm:t>
    </dgm:pt>
    <dgm:pt modelId="{7FF27084-51F7-4F32-A316-EB914391446B}" type="pres">
      <dgm:prSet presAssocID="{07A2D413-69CD-472E-836F-C5FF3F486407}" presName="tile3text" presStyleLbl="node1" presStyleIdx="2" presStyleCnt="4">
        <dgm:presLayoutVars>
          <dgm:chMax val="0"/>
          <dgm:chPref val="0"/>
          <dgm:bulletEnabled val="1"/>
        </dgm:presLayoutVars>
      </dgm:prSet>
      <dgm:spPr/>
      <dgm:t>
        <a:bodyPr/>
        <a:lstStyle/>
        <a:p>
          <a:endParaRPr lang="en-US"/>
        </a:p>
      </dgm:t>
    </dgm:pt>
    <dgm:pt modelId="{C10B3E11-8AE4-498C-AE0B-6A7819E417CA}" type="pres">
      <dgm:prSet presAssocID="{07A2D413-69CD-472E-836F-C5FF3F486407}" presName="tile4" presStyleLbl="node1" presStyleIdx="3" presStyleCnt="4"/>
      <dgm:spPr/>
      <dgm:t>
        <a:bodyPr/>
        <a:lstStyle/>
        <a:p>
          <a:endParaRPr lang="en-US"/>
        </a:p>
      </dgm:t>
    </dgm:pt>
    <dgm:pt modelId="{AA3CB365-0223-4497-A4C6-EC29BEE87A4E}" type="pres">
      <dgm:prSet presAssocID="{07A2D413-69CD-472E-836F-C5FF3F486407}" presName="tile4text" presStyleLbl="node1" presStyleIdx="3" presStyleCnt="4">
        <dgm:presLayoutVars>
          <dgm:chMax val="0"/>
          <dgm:chPref val="0"/>
          <dgm:bulletEnabled val="1"/>
        </dgm:presLayoutVars>
      </dgm:prSet>
      <dgm:spPr/>
      <dgm:t>
        <a:bodyPr/>
        <a:lstStyle/>
        <a:p>
          <a:endParaRPr lang="en-US"/>
        </a:p>
      </dgm:t>
    </dgm:pt>
    <dgm:pt modelId="{D2E5A709-E891-4814-AD21-9D99B4BB5317}" type="pres">
      <dgm:prSet presAssocID="{07A2D413-69CD-472E-836F-C5FF3F486407}" presName="centerTile" presStyleLbl="fgShp" presStyleIdx="0" presStyleCnt="1">
        <dgm:presLayoutVars>
          <dgm:chMax val="0"/>
          <dgm:chPref val="0"/>
        </dgm:presLayoutVars>
      </dgm:prSet>
      <dgm:spPr/>
      <dgm:t>
        <a:bodyPr/>
        <a:lstStyle/>
        <a:p>
          <a:endParaRPr lang="en-US"/>
        </a:p>
      </dgm:t>
    </dgm:pt>
  </dgm:ptLst>
  <dgm:cxnLst>
    <dgm:cxn modelId="{6ED8189B-223E-498F-A056-B6EDB6FB7282}" type="presOf" srcId="{C8C23CA0-0690-4F2E-9595-9D6D22421781}" destId="{ECBD658A-03E7-4F9D-8416-41EADFFDAB53}" srcOrd="0" destOrd="0" presId="urn:microsoft.com/office/officeart/2005/8/layout/matrix1"/>
    <dgm:cxn modelId="{5774FFE8-8A60-4BEF-BA66-CF5F60B76A6F}" type="presOf" srcId="{97C9FE00-6634-4E16-B433-47245A1C7F29}" destId="{AA3CB365-0223-4497-A4C6-EC29BEE87A4E}" srcOrd="1" destOrd="0" presId="urn:microsoft.com/office/officeart/2005/8/layout/matrix1"/>
    <dgm:cxn modelId="{6953CF44-FCEB-4685-AC77-FFB08D269715}" type="presOf" srcId="{8EE86418-59CC-4578-9E64-962185A703F1}" destId="{7FF27084-51F7-4F32-A316-EB914391446B}" srcOrd="1" destOrd="0" presId="urn:microsoft.com/office/officeart/2005/8/layout/matrix1"/>
    <dgm:cxn modelId="{A0DCB7AA-1CB8-4197-A789-9784B4D68936}" srcId="{71AC18E8-87A1-4D59-A097-4F23CC8B7BB0}" destId="{97C9FE00-6634-4E16-B433-47245A1C7F29}" srcOrd="3" destOrd="0" parTransId="{B172E2D8-4A30-4080-BB3F-9084AF26D9B6}" sibTransId="{469DD380-42CB-45DF-8110-73812223CF17}"/>
    <dgm:cxn modelId="{312564EF-896A-4E9A-B095-CF8EC46F9634}" srcId="{71AC18E8-87A1-4D59-A097-4F23CC8B7BB0}" destId="{C8C23CA0-0690-4F2E-9595-9D6D22421781}" srcOrd="0" destOrd="0" parTransId="{126DCC5A-B12A-4C35-99F5-DEC3F837FE4F}" sibTransId="{F73D748E-5739-4A98-AE98-E8D43C3E9CB9}"/>
    <dgm:cxn modelId="{13BA1949-96F0-4F12-AEEF-DD15B6F5D08E}" srcId="{07A2D413-69CD-472E-836F-C5FF3F486407}" destId="{71AC18E8-87A1-4D59-A097-4F23CC8B7BB0}" srcOrd="0" destOrd="0" parTransId="{870CEBF8-3531-4DC9-8B48-069C05408365}" sibTransId="{31860C8E-4418-4C5E-B480-5E367BA071B8}"/>
    <dgm:cxn modelId="{5FE814BB-7E7C-4E7A-94D0-9CADFB86E9C9}" type="presOf" srcId="{A7E682B2-365D-42DB-9EEB-02050D13B946}" destId="{5C967523-E948-4184-9A2A-471BFD710943}" srcOrd="0" destOrd="0" presId="urn:microsoft.com/office/officeart/2005/8/layout/matrix1"/>
    <dgm:cxn modelId="{BBFF7902-BFA5-4925-BDED-AB2E52A9E96A}" type="presOf" srcId="{97C9FE00-6634-4E16-B433-47245A1C7F29}" destId="{C10B3E11-8AE4-498C-AE0B-6A7819E417CA}" srcOrd="0" destOrd="0" presId="urn:microsoft.com/office/officeart/2005/8/layout/matrix1"/>
    <dgm:cxn modelId="{C0598704-0384-4D97-9AFB-00A114685CDF}" type="presOf" srcId="{C8C23CA0-0690-4F2E-9595-9D6D22421781}" destId="{A23EEB97-0D77-4A6E-9B39-B37F47D2FC55}" srcOrd="1" destOrd="0" presId="urn:microsoft.com/office/officeart/2005/8/layout/matrix1"/>
    <dgm:cxn modelId="{BF3F4E1D-1925-49AD-8861-BEB359AE593B}" srcId="{71AC18E8-87A1-4D59-A097-4F23CC8B7BB0}" destId="{8EE86418-59CC-4578-9E64-962185A703F1}" srcOrd="2" destOrd="0" parTransId="{F121B626-A010-4A14-8C14-14D671668ADB}" sibTransId="{F24E013F-FAA8-470A-B36A-A1253EE88ABB}"/>
    <dgm:cxn modelId="{678AD51E-5F40-4B7C-9C32-0D72808E063B}" type="presOf" srcId="{A7E682B2-365D-42DB-9EEB-02050D13B946}" destId="{D9F8B1E6-56DD-4C17-9DE1-7275321D855F}" srcOrd="1" destOrd="0" presId="urn:microsoft.com/office/officeart/2005/8/layout/matrix1"/>
    <dgm:cxn modelId="{3B6066E4-8F4E-4627-AECF-B3BD8F8F563C}" type="presOf" srcId="{8EE86418-59CC-4578-9E64-962185A703F1}" destId="{7A270BD9-A4F1-45D3-8167-7072A846079A}" srcOrd="0" destOrd="0" presId="urn:microsoft.com/office/officeart/2005/8/layout/matrix1"/>
    <dgm:cxn modelId="{3B12D8DC-30E5-40F1-A62F-BD2CC8058136}" srcId="{71AC18E8-87A1-4D59-A097-4F23CC8B7BB0}" destId="{A7E682B2-365D-42DB-9EEB-02050D13B946}" srcOrd="1" destOrd="0" parTransId="{0576D8EF-8378-4370-B137-6DF35326BFB0}" sibTransId="{78492B19-0E0E-4F40-B28B-E59AC3AB7FB5}"/>
    <dgm:cxn modelId="{465D0235-E939-42DF-B5AA-BB319DD2A6AD}" type="presOf" srcId="{07A2D413-69CD-472E-836F-C5FF3F486407}" destId="{B48C622A-A7F5-451E-916D-734732AE6B4E}" srcOrd="0" destOrd="0" presId="urn:microsoft.com/office/officeart/2005/8/layout/matrix1"/>
    <dgm:cxn modelId="{8F721BDA-63FA-4D73-BC59-3C0B5C35F0EA}" type="presOf" srcId="{71AC18E8-87A1-4D59-A097-4F23CC8B7BB0}" destId="{D2E5A709-E891-4814-AD21-9D99B4BB5317}" srcOrd="0" destOrd="0" presId="urn:microsoft.com/office/officeart/2005/8/layout/matrix1"/>
    <dgm:cxn modelId="{BCFF4E92-DCC0-46AA-AB12-259D48CECC7F}" type="presParOf" srcId="{B48C622A-A7F5-451E-916D-734732AE6B4E}" destId="{BBF0164F-E5AF-4905-A71C-3A135C78E641}" srcOrd="0" destOrd="0" presId="urn:microsoft.com/office/officeart/2005/8/layout/matrix1"/>
    <dgm:cxn modelId="{D8E79AC9-E37E-4541-B2FF-913D0246BCB7}" type="presParOf" srcId="{BBF0164F-E5AF-4905-A71C-3A135C78E641}" destId="{ECBD658A-03E7-4F9D-8416-41EADFFDAB53}" srcOrd="0" destOrd="0" presId="urn:microsoft.com/office/officeart/2005/8/layout/matrix1"/>
    <dgm:cxn modelId="{9D219B67-A0BB-4E07-86A5-BAEF8153342D}" type="presParOf" srcId="{BBF0164F-E5AF-4905-A71C-3A135C78E641}" destId="{A23EEB97-0D77-4A6E-9B39-B37F47D2FC55}" srcOrd="1" destOrd="0" presId="urn:microsoft.com/office/officeart/2005/8/layout/matrix1"/>
    <dgm:cxn modelId="{C5A7B565-F12C-480B-AD01-7C4E04612235}" type="presParOf" srcId="{BBF0164F-E5AF-4905-A71C-3A135C78E641}" destId="{5C967523-E948-4184-9A2A-471BFD710943}" srcOrd="2" destOrd="0" presId="urn:microsoft.com/office/officeart/2005/8/layout/matrix1"/>
    <dgm:cxn modelId="{9E4CD125-3CC9-48D9-92A4-80F58F17B29D}" type="presParOf" srcId="{BBF0164F-E5AF-4905-A71C-3A135C78E641}" destId="{D9F8B1E6-56DD-4C17-9DE1-7275321D855F}" srcOrd="3" destOrd="0" presId="urn:microsoft.com/office/officeart/2005/8/layout/matrix1"/>
    <dgm:cxn modelId="{8162280D-4830-4769-B219-9908802599FB}" type="presParOf" srcId="{BBF0164F-E5AF-4905-A71C-3A135C78E641}" destId="{7A270BD9-A4F1-45D3-8167-7072A846079A}" srcOrd="4" destOrd="0" presId="urn:microsoft.com/office/officeart/2005/8/layout/matrix1"/>
    <dgm:cxn modelId="{5CD76294-7D93-4BFB-BB8B-6BA2E5139637}" type="presParOf" srcId="{BBF0164F-E5AF-4905-A71C-3A135C78E641}" destId="{7FF27084-51F7-4F32-A316-EB914391446B}" srcOrd="5" destOrd="0" presId="urn:microsoft.com/office/officeart/2005/8/layout/matrix1"/>
    <dgm:cxn modelId="{477CAC2A-A9B3-4B7C-999C-FE9B86560BC6}" type="presParOf" srcId="{BBF0164F-E5AF-4905-A71C-3A135C78E641}" destId="{C10B3E11-8AE4-498C-AE0B-6A7819E417CA}" srcOrd="6" destOrd="0" presId="urn:microsoft.com/office/officeart/2005/8/layout/matrix1"/>
    <dgm:cxn modelId="{985FC006-1E1E-4ED2-B6BC-6865AEC400E8}" type="presParOf" srcId="{BBF0164F-E5AF-4905-A71C-3A135C78E641}" destId="{AA3CB365-0223-4497-A4C6-EC29BEE87A4E}" srcOrd="7" destOrd="0" presId="urn:microsoft.com/office/officeart/2005/8/layout/matrix1"/>
    <dgm:cxn modelId="{DB426E9A-B95C-4B9C-89EA-37268F2A764F}" type="presParOf" srcId="{B48C622A-A7F5-451E-916D-734732AE6B4E}" destId="{D2E5A709-E891-4814-AD21-9D99B4BB531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3FBF-007C-421E-98FA-39857B944B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B968BE-92C0-484E-A658-41F47257A837}">
      <dgm:prSet phldrT="[Κείμενο]"/>
      <dgm:spPr/>
      <dgm:t>
        <a:bodyPr/>
        <a:lstStyle/>
        <a:p>
          <a:r>
            <a:rPr lang="en-US" dirty="0" smtClean="0"/>
            <a:t>Local Level</a:t>
          </a:r>
          <a:endParaRPr lang="en-US" dirty="0"/>
        </a:p>
      </dgm:t>
    </dgm:pt>
    <dgm:pt modelId="{A08984D7-3E51-4964-BFE6-4DC68D01FD83}" type="parTrans" cxnId="{113B5660-5682-4B46-97B6-2DB6443C1BCB}">
      <dgm:prSet/>
      <dgm:spPr/>
      <dgm:t>
        <a:bodyPr/>
        <a:lstStyle/>
        <a:p>
          <a:endParaRPr lang="en-US"/>
        </a:p>
      </dgm:t>
    </dgm:pt>
    <dgm:pt modelId="{DCB58CF4-55BB-4460-8CE1-8D9251AC222A}" type="sibTrans" cxnId="{113B5660-5682-4B46-97B6-2DB6443C1BCB}">
      <dgm:prSet/>
      <dgm:spPr/>
      <dgm:t>
        <a:bodyPr/>
        <a:lstStyle/>
        <a:p>
          <a:endParaRPr lang="en-US"/>
        </a:p>
      </dgm:t>
    </dgm:pt>
    <dgm:pt modelId="{6BE17F71-62DA-4B44-900B-8D8D8B8A2634}">
      <dgm:prSet phldrT="[Κείμενο]"/>
      <dgm:spPr/>
      <dgm:t>
        <a:bodyPr/>
        <a:lstStyle/>
        <a:p>
          <a:r>
            <a:rPr lang="en-US" b="0" dirty="0" smtClean="0"/>
            <a:t>Promotes the organization of families in Associations creating meeting points for self help and solidarity.</a:t>
          </a:r>
          <a:endParaRPr lang="en-US" b="0" dirty="0"/>
        </a:p>
      </dgm:t>
    </dgm:pt>
    <dgm:pt modelId="{FBC2C9B2-A707-4E2E-9245-9F7DB83118F6}" type="parTrans" cxnId="{9CC2E826-18D0-488F-904E-5768688BD09C}">
      <dgm:prSet/>
      <dgm:spPr/>
      <dgm:t>
        <a:bodyPr/>
        <a:lstStyle/>
        <a:p>
          <a:endParaRPr lang="en-US"/>
        </a:p>
      </dgm:t>
    </dgm:pt>
    <dgm:pt modelId="{400F30F1-5759-4382-8DF9-DFA54BA0BCA5}" type="sibTrans" cxnId="{9CC2E826-18D0-488F-904E-5768688BD09C}">
      <dgm:prSet/>
      <dgm:spPr/>
      <dgm:t>
        <a:bodyPr/>
        <a:lstStyle/>
        <a:p>
          <a:endParaRPr lang="en-US"/>
        </a:p>
      </dgm:t>
    </dgm:pt>
    <dgm:pt modelId="{595EE7CD-ED74-4775-9D1D-A256EF1B9F13}">
      <dgm:prSet phldrT="[Κείμενο]"/>
      <dgm:spPr/>
      <dgm:t>
        <a:bodyPr/>
        <a:lstStyle/>
        <a:p>
          <a:r>
            <a:rPr lang="en-US" dirty="0" smtClean="0"/>
            <a:t>National Level</a:t>
          </a:r>
          <a:endParaRPr lang="en-US" dirty="0"/>
        </a:p>
      </dgm:t>
    </dgm:pt>
    <dgm:pt modelId="{DE8BBF05-5732-4BB5-A5E7-25C1471F4AE2}" type="parTrans" cxnId="{20015E23-A3B3-4F0D-A3D5-73C6D4891F9E}">
      <dgm:prSet/>
      <dgm:spPr/>
      <dgm:t>
        <a:bodyPr/>
        <a:lstStyle/>
        <a:p>
          <a:endParaRPr lang="en-US"/>
        </a:p>
      </dgm:t>
    </dgm:pt>
    <dgm:pt modelId="{8F3E3BF4-CB1F-4C00-8C11-582301059D6D}" type="sibTrans" cxnId="{20015E23-A3B3-4F0D-A3D5-73C6D4891F9E}">
      <dgm:prSet/>
      <dgm:spPr/>
      <dgm:t>
        <a:bodyPr/>
        <a:lstStyle/>
        <a:p>
          <a:endParaRPr lang="en-US"/>
        </a:p>
      </dgm:t>
    </dgm:pt>
    <dgm:pt modelId="{12E1459A-E66B-4553-AD00-55654B39C322}">
      <dgm:prSet phldrT="[Κείμενο]"/>
      <dgm:spPr/>
      <dgm:t>
        <a:bodyPr/>
        <a:lstStyle/>
        <a:p>
          <a:r>
            <a:rPr lang="en-US" dirty="0" smtClean="0"/>
            <a:t>Influence decision making processes for the participation of family and user representatives.</a:t>
          </a:r>
          <a:endParaRPr lang="en-US" dirty="0"/>
        </a:p>
      </dgm:t>
    </dgm:pt>
    <dgm:pt modelId="{1E588141-A6DC-4FD7-AF0C-620212D8130E}" type="parTrans" cxnId="{86FCFA1C-9B1E-4CB2-BF17-64799796EDCF}">
      <dgm:prSet/>
      <dgm:spPr/>
      <dgm:t>
        <a:bodyPr/>
        <a:lstStyle/>
        <a:p>
          <a:endParaRPr lang="en-US"/>
        </a:p>
      </dgm:t>
    </dgm:pt>
    <dgm:pt modelId="{CCA6016E-55B8-4826-AA28-B46C30A79E33}" type="sibTrans" cxnId="{86FCFA1C-9B1E-4CB2-BF17-64799796EDCF}">
      <dgm:prSet/>
      <dgm:spPr/>
      <dgm:t>
        <a:bodyPr/>
        <a:lstStyle/>
        <a:p>
          <a:endParaRPr lang="en-US"/>
        </a:p>
      </dgm:t>
    </dgm:pt>
    <dgm:pt modelId="{6B75DA4D-9594-49C9-9EF8-C29287AA93C4}">
      <dgm:prSet phldrT="[Κείμενο]"/>
      <dgm:spPr/>
      <dgm:t>
        <a:bodyPr/>
        <a:lstStyle/>
        <a:p>
          <a:r>
            <a:rPr lang="en-US" dirty="0" smtClean="0"/>
            <a:t>International Level</a:t>
          </a:r>
          <a:endParaRPr lang="en-US" dirty="0"/>
        </a:p>
      </dgm:t>
    </dgm:pt>
    <dgm:pt modelId="{CC4687BD-4F1B-4DB4-BDC4-EE50AA9FF17F}" type="parTrans" cxnId="{6DFAB778-11AB-4316-80D3-71AE51AE166B}">
      <dgm:prSet/>
      <dgm:spPr/>
      <dgm:t>
        <a:bodyPr/>
        <a:lstStyle/>
        <a:p>
          <a:endParaRPr lang="en-US"/>
        </a:p>
      </dgm:t>
    </dgm:pt>
    <dgm:pt modelId="{3CEC481B-5B82-44D8-BA90-765C04003140}" type="sibTrans" cxnId="{6DFAB778-11AB-4316-80D3-71AE51AE166B}">
      <dgm:prSet/>
      <dgm:spPr/>
      <dgm:t>
        <a:bodyPr/>
        <a:lstStyle/>
        <a:p>
          <a:endParaRPr lang="en-US"/>
        </a:p>
      </dgm:t>
    </dgm:pt>
    <dgm:pt modelId="{DB0D098B-4432-4EF3-B2A6-52D984385EFD}">
      <dgm:prSet phldrT="[Κείμενο]"/>
      <dgm:spPr/>
      <dgm:t>
        <a:bodyPr/>
        <a:lstStyle/>
        <a:p>
          <a:r>
            <a:rPr lang="en-US" dirty="0" smtClean="0"/>
            <a:t>Regular member of the National Federation</a:t>
          </a:r>
          <a:r>
            <a:rPr lang="en-US" baseline="0" dirty="0" smtClean="0"/>
            <a:t> of Persons with Disabilities (ESAEA)</a:t>
          </a:r>
          <a:endParaRPr lang="en-US" dirty="0"/>
        </a:p>
      </dgm:t>
    </dgm:pt>
    <dgm:pt modelId="{CDC69463-12C8-4E7D-902C-24B0158D63C2}" type="parTrans" cxnId="{C6CCA8A1-9084-416D-BAC8-AD71E820D33A}">
      <dgm:prSet/>
      <dgm:spPr/>
      <dgm:t>
        <a:bodyPr/>
        <a:lstStyle/>
        <a:p>
          <a:endParaRPr lang="en-US"/>
        </a:p>
      </dgm:t>
    </dgm:pt>
    <dgm:pt modelId="{51FCF2B4-AD7D-4545-8483-690DA48C9C5C}" type="sibTrans" cxnId="{C6CCA8A1-9084-416D-BAC8-AD71E820D33A}">
      <dgm:prSet/>
      <dgm:spPr/>
      <dgm:t>
        <a:bodyPr/>
        <a:lstStyle/>
        <a:p>
          <a:endParaRPr lang="en-US"/>
        </a:p>
      </dgm:t>
    </dgm:pt>
    <dgm:pt modelId="{922B07A1-BC34-4B64-9476-64C07415E71C}">
      <dgm:prSet/>
      <dgm:spPr/>
      <dgm:t>
        <a:bodyPr/>
        <a:lstStyle/>
        <a:p>
          <a:r>
            <a:rPr lang="en-US" b="0" dirty="0" smtClean="0"/>
            <a:t>Act as political pressure for local municipalities and institutions.</a:t>
          </a:r>
        </a:p>
      </dgm:t>
    </dgm:pt>
    <dgm:pt modelId="{AC0E605F-37ED-4442-8B0B-A051118F6794}" type="parTrans" cxnId="{5D8E7B47-8986-4762-9A01-205DBE376F41}">
      <dgm:prSet/>
      <dgm:spPr/>
      <dgm:t>
        <a:bodyPr/>
        <a:lstStyle/>
        <a:p>
          <a:endParaRPr lang="en-US"/>
        </a:p>
      </dgm:t>
    </dgm:pt>
    <dgm:pt modelId="{17EBF8E3-0A17-4502-9D24-9045DE6BF033}" type="sibTrans" cxnId="{5D8E7B47-8986-4762-9A01-205DBE376F41}">
      <dgm:prSet/>
      <dgm:spPr/>
      <dgm:t>
        <a:bodyPr/>
        <a:lstStyle/>
        <a:p>
          <a:endParaRPr lang="en-US"/>
        </a:p>
      </dgm:t>
    </dgm:pt>
    <dgm:pt modelId="{1BE10C13-F58D-4A72-B81A-05E376C03671}">
      <dgm:prSet/>
      <dgm:spPr/>
      <dgm:t>
        <a:bodyPr/>
        <a:lstStyle/>
        <a:p>
          <a:r>
            <a:rPr lang="en-US" b="0" dirty="0" smtClean="0"/>
            <a:t>Establish centers for occupation and support while employing actions for the reduction of stigma in mental illness.</a:t>
          </a:r>
        </a:p>
      </dgm:t>
    </dgm:pt>
    <dgm:pt modelId="{650E4CC6-F5A8-4B8C-9D8D-F2B5436FDA3B}" type="parTrans" cxnId="{40A098ED-1FBA-4DF4-9EE6-C5C38C073299}">
      <dgm:prSet/>
      <dgm:spPr/>
      <dgm:t>
        <a:bodyPr/>
        <a:lstStyle/>
        <a:p>
          <a:endParaRPr lang="en-US"/>
        </a:p>
      </dgm:t>
    </dgm:pt>
    <dgm:pt modelId="{99807F11-BDA2-4542-864B-27D25544682B}" type="sibTrans" cxnId="{40A098ED-1FBA-4DF4-9EE6-C5C38C073299}">
      <dgm:prSet/>
      <dgm:spPr/>
      <dgm:t>
        <a:bodyPr/>
        <a:lstStyle/>
        <a:p>
          <a:endParaRPr lang="en-US"/>
        </a:p>
      </dgm:t>
    </dgm:pt>
    <dgm:pt modelId="{8F86B8E0-8D3E-47F4-8164-28C4D8F00966}">
      <dgm:prSet phldrT="[Κείμενο]"/>
      <dgm:spPr/>
      <dgm:t>
        <a:bodyPr/>
        <a:lstStyle/>
        <a:p>
          <a:r>
            <a:rPr lang="en-US" dirty="0" smtClean="0"/>
            <a:t>Promotes issues concerning persons suffering from a mental illness and their families.</a:t>
          </a:r>
          <a:endParaRPr lang="en-US" dirty="0"/>
        </a:p>
      </dgm:t>
    </dgm:pt>
    <dgm:pt modelId="{A36986BE-A014-4524-B060-08D144545B1D}" type="parTrans" cxnId="{45CFF0DF-B967-4C12-8C55-14C8BE300664}">
      <dgm:prSet/>
      <dgm:spPr/>
      <dgm:t>
        <a:bodyPr/>
        <a:lstStyle/>
        <a:p>
          <a:endParaRPr lang="en-US"/>
        </a:p>
      </dgm:t>
    </dgm:pt>
    <dgm:pt modelId="{1A71B4F2-566C-40BF-9EAF-6EC79D82E2FA}" type="sibTrans" cxnId="{45CFF0DF-B967-4C12-8C55-14C8BE300664}">
      <dgm:prSet/>
      <dgm:spPr/>
      <dgm:t>
        <a:bodyPr/>
        <a:lstStyle/>
        <a:p>
          <a:endParaRPr lang="en-US"/>
        </a:p>
      </dgm:t>
    </dgm:pt>
    <dgm:pt modelId="{59467D0D-B2F7-4801-AD24-8E87B5AB02A0}">
      <dgm:prSet phldrT="[Κείμενο]"/>
      <dgm:spPr/>
      <dgm:t>
        <a:bodyPr/>
        <a:lstStyle/>
        <a:p>
          <a:r>
            <a:rPr lang="en-US" dirty="0" smtClean="0"/>
            <a:t>Submits suggestions for law regulations.</a:t>
          </a:r>
          <a:endParaRPr lang="en-US" dirty="0"/>
        </a:p>
      </dgm:t>
    </dgm:pt>
    <dgm:pt modelId="{5F86A458-FAFF-4B72-8649-75A2FF360019}" type="parTrans" cxnId="{B6AF1552-5188-432F-9A0C-2A6E7F5CF531}">
      <dgm:prSet/>
      <dgm:spPr/>
      <dgm:t>
        <a:bodyPr/>
        <a:lstStyle/>
        <a:p>
          <a:endParaRPr lang="en-US"/>
        </a:p>
      </dgm:t>
    </dgm:pt>
    <dgm:pt modelId="{F8B57D14-37B6-41ED-9D44-7A0C8E441D74}" type="sibTrans" cxnId="{B6AF1552-5188-432F-9A0C-2A6E7F5CF531}">
      <dgm:prSet/>
      <dgm:spPr/>
      <dgm:t>
        <a:bodyPr/>
        <a:lstStyle/>
        <a:p>
          <a:endParaRPr lang="en-US"/>
        </a:p>
      </dgm:t>
    </dgm:pt>
    <dgm:pt modelId="{5B47EE88-452E-49E1-A83B-B0C7B05D6FC8}">
      <dgm:prSet phldrT="[Κείμενο]"/>
      <dgm:spPr/>
      <dgm:t>
        <a:bodyPr/>
        <a:lstStyle/>
        <a:p>
          <a:r>
            <a:rPr lang="en-US" dirty="0" smtClean="0"/>
            <a:t>Organizes, co-ordinates meetings and training </a:t>
          </a:r>
          <a:r>
            <a:rPr lang="en-US" dirty="0" err="1" smtClean="0"/>
            <a:t>activites</a:t>
          </a:r>
          <a:r>
            <a:rPr lang="en-US" dirty="0" smtClean="0"/>
            <a:t> for all the members in Greece.</a:t>
          </a:r>
          <a:endParaRPr lang="en-US" dirty="0"/>
        </a:p>
      </dgm:t>
    </dgm:pt>
    <dgm:pt modelId="{D541F0D5-1A36-42E7-AE07-2397FD809659}" type="parTrans" cxnId="{A82FA315-147A-4A5A-AB6D-1C2676CD4BCE}">
      <dgm:prSet/>
      <dgm:spPr/>
      <dgm:t>
        <a:bodyPr/>
        <a:lstStyle/>
        <a:p>
          <a:endParaRPr lang="en-US"/>
        </a:p>
      </dgm:t>
    </dgm:pt>
    <dgm:pt modelId="{5D419D83-67F1-4D13-863A-454932BD8B40}" type="sibTrans" cxnId="{A82FA315-147A-4A5A-AB6D-1C2676CD4BCE}">
      <dgm:prSet/>
      <dgm:spPr/>
      <dgm:t>
        <a:bodyPr/>
        <a:lstStyle/>
        <a:p>
          <a:endParaRPr lang="en-US"/>
        </a:p>
      </dgm:t>
    </dgm:pt>
    <dgm:pt modelId="{B9563355-7E81-4B8B-B0D3-6F7C241F67DE}">
      <dgm:prSet phldrT="[Κείμενο]"/>
      <dgm:spPr/>
      <dgm:t>
        <a:bodyPr/>
        <a:lstStyle/>
        <a:p>
          <a:r>
            <a:rPr lang="en-US" dirty="0" smtClean="0"/>
            <a:t>Participates actively in congresses, and other events for mental health throughout Greece.</a:t>
          </a:r>
          <a:endParaRPr lang="en-US" dirty="0"/>
        </a:p>
      </dgm:t>
    </dgm:pt>
    <dgm:pt modelId="{074CB499-2227-4739-B86A-908681A51379}" type="parTrans" cxnId="{357DBB1E-2933-4639-B763-BB09F9ED9D19}">
      <dgm:prSet/>
      <dgm:spPr/>
      <dgm:t>
        <a:bodyPr/>
        <a:lstStyle/>
        <a:p>
          <a:endParaRPr lang="en-US"/>
        </a:p>
      </dgm:t>
    </dgm:pt>
    <dgm:pt modelId="{DD827EE5-D7C1-4268-B432-2618C7A8CEBB}" type="sibTrans" cxnId="{357DBB1E-2933-4639-B763-BB09F9ED9D19}">
      <dgm:prSet/>
      <dgm:spPr/>
      <dgm:t>
        <a:bodyPr/>
        <a:lstStyle/>
        <a:p>
          <a:endParaRPr lang="en-US"/>
        </a:p>
      </dgm:t>
    </dgm:pt>
    <dgm:pt modelId="{34336AD8-2504-4EA2-B18E-BBF99FB48FDB}">
      <dgm:prSet/>
      <dgm:spPr/>
      <dgm:t>
        <a:bodyPr/>
        <a:lstStyle/>
        <a:p>
          <a:r>
            <a:rPr lang="en-US" baseline="0" dirty="0" smtClean="0"/>
            <a:t>Participates in the special Committee for the Protection of Human Rights of persons suffering from a mental </a:t>
          </a:r>
          <a:r>
            <a:rPr lang="en-US" baseline="0" dirty="0" err="1" smtClean="0"/>
            <a:t>ilness</a:t>
          </a:r>
          <a:endParaRPr lang="en-US" baseline="0" dirty="0" smtClean="0"/>
        </a:p>
      </dgm:t>
    </dgm:pt>
    <dgm:pt modelId="{26C41B7A-3E1E-499F-9730-FBAD273E216A}" type="parTrans" cxnId="{D663F369-A043-4340-947B-AB34C740AC02}">
      <dgm:prSet/>
      <dgm:spPr/>
      <dgm:t>
        <a:bodyPr/>
        <a:lstStyle/>
        <a:p>
          <a:endParaRPr lang="en-US"/>
        </a:p>
      </dgm:t>
    </dgm:pt>
    <dgm:pt modelId="{13712584-8250-46D0-8F43-A1738D35E24D}" type="sibTrans" cxnId="{D663F369-A043-4340-947B-AB34C740AC02}">
      <dgm:prSet/>
      <dgm:spPr/>
      <dgm:t>
        <a:bodyPr/>
        <a:lstStyle/>
        <a:p>
          <a:endParaRPr lang="en-US"/>
        </a:p>
      </dgm:t>
    </dgm:pt>
    <dgm:pt modelId="{372654AE-FAB2-4EC3-99C3-117F1B21C7B1}">
      <dgm:prSet/>
      <dgm:spPr/>
      <dgm:t>
        <a:bodyPr/>
        <a:lstStyle/>
        <a:p>
          <a:r>
            <a:rPr lang="en-US" baseline="0" dirty="0" smtClean="0"/>
            <a:t>Board Member of the Greek Branch of the World Association for Psychosocial Rehabilitation (WAPR)</a:t>
          </a:r>
        </a:p>
      </dgm:t>
    </dgm:pt>
    <dgm:pt modelId="{8E4D4E14-FF31-4916-8234-27E0866EF317}" type="parTrans" cxnId="{3923C8C2-40F7-4D8D-817E-77F2562D68C3}">
      <dgm:prSet/>
      <dgm:spPr/>
      <dgm:t>
        <a:bodyPr/>
        <a:lstStyle/>
        <a:p>
          <a:endParaRPr lang="en-US"/>
        </a:p>
      </dgm:t>
    </dgm:pt>
    <dgm:pt modelId="{BCFAC98B-7BA2-416B-82D5-EAFBFA159512}" type="sibTrans" cxnId="{3923C8C2-40F7-4D8D-817E-77F2562D68C3}">
      <dgm:prSet/>
      <dgm:spPr/>
      <dgm:t>
        <a:bodyPr/>
        <a:lstStyle/>
        <a:p>
          <a:endParaRPr lang="en-US"/>
        </a:p>
      </dgm:t>
    </dgm:pt>
    <dgm:pt modelId="{2493F1FD-2888-4894-A415-B266B8A6AB1E}">
      <dgm:prSet/>
      <dgm:spPr/>
      <dgm:t>
        <a:bodyPr/>
        <a:lstStyle/>
        <a:p>
          <a:r>
            <a:rPr lang="en-US" baseline="0" dirty="0" smtClean="0"/>
            <a:t>Tries to benefit and exchange </a:t>
          </a:r>
          <a:r>
            <a:rPr lang="en-US" baseline="0" dirty="0" err="1" smtClean="0"/>
            <a:t>knowlegde</a:t>
          </a:r>
          <a:r>
            <a:rPr lang="en-US" baseline="0" dirty="0" smtClean="0"/>
            <a:t> with other organizations at an international level; specifically by participating in EUFAMI and GAMIAN activities</a:t>
          </a:r>
        </a:p>
      </dgm:t>
    </dgm:pt>
    <dgm:pt modelId="{73A363BB-72C3-4B50-AF9A-D66C65C26B99}" type="parTrans" cxnId="{E26D1727-6769-413D-962F-8C6749DF956C}">
      <dgm:prSet/>
      <dgm:spPr/>
      <dgm:t>
        <a:bodyPr/>
        <a:lstStyle/>
        <a:p>
          <a:endParaRPr lang="en-US"/>
        </a:p>
      </dgm:t>
    </dgm:pt>
    <dgm:pt modelId="{DEDAC99C-4E19-4595-9A47-F4610E5BA003}" type="sibTrans" cxnId="{E26D1727-6769-413D-962F-8C6749DF956C}">
      <dgm:prSet/>
      <dgm:spPr/>
      <dgm:t>
        <a:bodyPr/>
        <a:lstStyle/>
        <a:p>
          <a:endParaRPr lang="en-US"/>
        </a:p>
      </dgm:t>
    </dgm:pt>
    <dgm:pt modelId="{94A20D70-CBF4-418C-829D-92E9AC50298F}" type="pres">
      <dgm:prSet presAssocID="{4E353FBF-007C-421E-98FA-39857B944BF7}" presName="Name0" presStyleCnt="0">
        <dgm:presLayoutVars>
          <dgm:dir/>
          <dgm:animLvl val="lvl"/>
          <dgm:resizeHandles val="exact"/>
        </dgm:presLayoutVars>
      </dgm:prSet>
      <dgm:spPr/>
      <dgm:t>
        <a:bodyPr/>
        <a:lstStyle/>
        <a:p>
          <a:endParaRPr lang="en-US"/>
        </a:p>
      </dgm:t>
    </dgm:pt>
    <dgm:pt modelId="{5EEDC533-B9A3-4F04-ABDA-4443E34829F8}" type="pres">
      <dgm:prSet presAssocID="{09B968BE-92C0-484E-A658-41F47257A837}" presName="composite" presStyleCnt="0"/>
      <dgm:spPr/>
    </dgm:pt>
    <dgm:pt modelId="{CE95B603-B99C-4FC9-9E5B-53E21BFF884F}" type="pres">
      <dgm:prSet presAssocID="{09B968BE-92C0-484E-A658-41F47257A837}" presName="parTx" presStyleLbl="alignNode1" presStyleIdx="0" presStyleCnt="3">
        <dgm:presLayoutVars>
          <dgm:chMax val="0"/>
          <dgm:chPref val="0"/>
          <dgm:bulletEnabled val="1"/>
        </dgm:presLayoutVars>
      </dgm:prSet>
      <dgm:spPr/>
      <dgm:t>
        <a:bodyPr/>
        <a:lstStyle/>
        <a:p>
          <a:endParaRPr lang="en-US"/>
        </a:p>
      </dgm:t>
    </dgm:pt>
    <dgm:pt modelId="{CA4DD06E-8744-4BD1-A1F1-33460B8A220E}" type="pres">
      <dgm:prSet presAssocID="{09B968BE-92C0-484E-A658-41F47257A837}" presName="desTx" presStyleLbl="alignAccFollowNode1" presStyleIdx="0" presStyleCnt="3">
        <dgm:presLayoutVars>
          <dgm:bulletEnabled val="1"/>
        </dgm:presLayoutVars>
      </dgm:prSet>
      <dgm:spPr/>
      <dgm:t>
        <a:bodyPr/>
        <a:lstStyle/>
        <a:p>
          <a:endParaRPr lang="en-US"/>
        </a:p>
      </dgm:t>
    </dgm:pt>
    <dgm:pt modelId="{92B0C45C-A4D0-41E3-A75C-55FAD1636C1A}" type="pres">
      <dgm:prSet presAssocID="{DCB58CF4-55BB-4460-8CE1-8D9251AC222A}" presName="space" presStyleCnt="0"/>
      <dgm:spPr/>
    </dgm:pt>
    <dgm:pt modelId="{CE923E2A-27BB-4027-8166-90B0EC6A76E0}" type="pres">
      <dgm:prSet presAssocID="{595EE7CD-ED74-4775-9D1D-A256EF1B9F13}" presName="composite" presStyleCnt="0"/>
      <dgm:spPr/>
    </dgm:pt>
    <dgm:pt modelId="{5A92F288-C2D6-4D1C-8185-01B06532D054}" type="pres">
      <dgm:prSet presAssocID="{595EE7CD-ED74-4775-9D1D-A256EF1B9F13}" presName="parTx" presStyleLbl="alignNode1" presStyleIdx="1" presStyleCnt="3">
        <dgm:presLayoutVars>
          <dgm:chMax val="0"/>
          <dgm:chPref val="0"/>
          <dgm:bulletEnabled val="1"/>
        </dgm:presLayoutVars>
      </dgm:prSet>
      <dgm:spPr/>
      <dgm:t>
        <a:bodyPr/>
        <a:lstStyle/>
        <a:p>
          <a:endParaRPr lang="en-US"/>
        </a:p>
      </dgm:t>
    </dgm:pt>
    <dgm:pt modelId="{8C510BE3-BCAD-4D0E-BE4A-F8D997FD2DC5}" type="pres">
      <dgm:prSet presAssocID="{595EE7CD-ED74-4775-9D1D-A256EF1B9F13}" presName="desTx" presStyleLbl="alignAccFollowNode1" presStyleIdx="1" presStyleCnt="3">
        <dgm:presLayoutVars>
          <dgm:bulletEnabled val="1"/>
        </dgm:presLayoutVars>
      </dgm:prSet>
      <dgm:spPr/>
      <dgm:t>
        <a:bodyPr/>
        <a:lstStyle/>
        <a:p>
          <a:endParaRPr lang="en-US"/>
        </a:p>
      </dgm:t>
    </dgm:pt>
    <dgm:pt modelId="{12D259A0-167D-4947-BC6F-CED87DC38BF1}" type="pres">
      <dgm:prSet presAssocID="{8F3E3BF4-CB1F-4C00-8C11-582301059D6D}" presName="space" presStyleCnt="0"/>
      <dgm:spPr/>
    </dgm:pt>
    <dgm:pt modelId="{FD3070C0-5D5B-4A25-B51C-3043076CE2C6}" type="pres">
      <dgm:prSet presAssocID="{6B75DA4D-9594-49C9-9EF8-C29287AA93C4}" presName="composite" presStyleCnt="0"/>
      <dgm:spPr/>
    </dgm:pt>
    <dgm:pt modelId="{1B7D9D18-FC7F-4C6A-AC0A-C71D85AB6275}" type="pres">
      <dgm:prSet presAssocID="{6B75DA4D-9594-49C9-9EF8-C29287AA93C4}" presName="parTx" presStyleLbl="alignNode1" presStyleIdx="2" presStyleCnt="3">
        <dgm:presLayoutVars>
          <dgm:chMax val="0"/>
          <dgm:chPref val="0"/>
          <dgm:bulletEnabled val="1"/>
        </dgm:presLayoutVars>
      </dgm:prSet>
      <dgm:spPr/>
      <dgm:t>
        <a:bodyPr/>
        <a:lstStyle/>
        <a:p>
          <a:endParaRPr lang="en-US"/>
        </a:p>
      </dgm:t>
    </dgm:pt>
    <dgm:pt modelId="{CB5E7463-5A58-40DC-97C1-798E38A576EE}" type="pres">
      <dgm:prSet presAssocID="{6B75DA4D-9594-49C9-9EF8-C29287AA93C4}" presName="desTx" presStyleLbl="alignAccFollowNode1" presStyleIdx="2" presStyleCnt="3">
        <dgm:presLayoutVars>
          <dgm:bulletEnabled val="1"/>
        </dgm:presLayoutVars>
      </dgm:prSet>
      <dgm:spPr/>
      <dgm:t>
        <a:bodyPr/>
        <a:lstStyle/>
        <a:p>
          <a:endParaRPr lang="en-US"/>
        </a:p>
      </dgm:t>
    </dgm:pt>
  </dgm:ptLst>
  <dgm:cxnLst>
    <dgm:cxn modelId="{53966E9B-3878-4EAB-A07C-137A8C2649F9}" type="presOf" srcId="{6B75DA4D-9594-49C9-9EF8-C29287AA93C4}" destId="{1B7D9D18-FC7F-4C6A-AC0A-C71D85AB6275}" srcOrd="0" destOrd="0" presId="urn:microsoft.com/office/officeart/2005/8/layout/hList1"/>
    <dgm:cxn modelId="{0AC27409-7368-489E-9023-BCC2D9201D36}" type="presOf" srcId="{DB0D098B-4432-4EF3-B2A6-52D984385EFD}" destId="{CB5E7463-5A58-40DC-97C1-798E38A576EE}" srcOrd="0" destOrd="0" presId="urn:microsoft.com/office/officeart/2005/8/layout/hList1"/>
    <dgm:cxn modelId="{1C97E0F0-B314-4FEB-BF85-4C232CDCD3AB}" type="presOf" srcId="{5B47EE88-452E-49E1-A83B-B0C7B05D6FC8}" destId="{8C510BE3-BCAD-4D0E-BE4A-F8D997FD2DC5}" srcOrd="0" destOrd="3" presId="urn:microsoft.com/office/officeart/2005/8/layout/hList1"/>
    <dgm:cxn modelId="{A82FA315-147A-4A5A-AB6D-1C2676CD4BCE}" srcId="{595EE7CD-ED74-4775-9D1D-A256EF1B9F13}" destId="{5B47EE88-452E-49E1-A83B-B0C7B05D6FC8}" srcOrd="3" destOrd="0" parTransId="{D541F0D5-1A36-42E7-AE07-2397FD809659}" sibTransId="{5D419D83-67F1-4D13-863A-454932BD8B40}"/>
    <dgm:cxn modelId="{C6CCA8A1-9084-416D-BAC8-AD71E820D33A}" srcId="{6B75DA4D-9594-49C9-9EF8-C29287AA93C4}" destId="{DB0D098B-4432-4EF3-B2A6-52D984385EFD}" srcOrd="0" destOrd="0" parTransId="{CDC69463-12C8-4E7D-902C-24B0158D63C2}" sibTransId="{51FCF2B4-AD7D-4545-8483-690DA48C9C5C}"/>
    <dgm:cxn modelId="{421300C5-02BE-4813-AB16-85AB0C66CB5F}" type="presOf" srcId="{372654AE-FAB2-4EC3-99C3-117F1B21C7B1}" destId="{CB5E7463-5A58-40DC-97C1-798E38A576EE}" srcOrd="0" destOrd="2" presId="urn:microsoft.com/office/officeart/2005/8/layout/hList1"/>
    <dgm:cxn modelId="{9CC2E826-18D0-488F-904E-5768688BD09C}" srcId="{09B968BE-92C0-484E-A658-41F47257A837}" destId="{6BE17F71-62DA-4B44-900B-8D8D8B8A2634}" srcOrd="0" destOrd="0" parTransId="{FBC2C9B2-A707-4E2E-9245-9F7DB83118F6}" sibTransId="{400F30F1-5759-4382-8DF9-DFA54BA0BCA5}"/>
    <dgm:cxn modelId="{5FC911A7-2D07-4DA0-9EC9-5765A90F38B8}" type="presOf" srcId="{2493F1FD-2888-4894-A415-B266B8A6AB1E}" destId="{CB5E7463-5A58-40DC-97C1-798E38A576EE}" srcOrd="0" destOrd="3" presId="urn:microsoft.com/office/officeart/2005/8/layout/hList1"/>
    <dgm:cxn modelId="{CEE07706-AF4A-4818-A6E9-EF516249E902}" type="presOf" srcId="{34336AD8-2504-4EA2-B18E-BBF99FB48FDB}" destId="{CB5E7463-5A58-40DC-97C1-798E38A576EE}" srcOrd="0" destOrd="1" presId="urn:microsoft.com/office/officeart/2005/8/layout/hList1"/>
    <dgm:cxn modelId="{1E861DF1-8297-4654-9006-FE61FBA3DDC1}" type="presOf" srcId="{09B968BE-92C0-484E-A658-41F47257A837}" destId="{CE95B603-B99C-4FC9-9E5B-53E21BFF884F}" srcOrd="0" destOrd="0" presId="urn:microsoft.com/office/officeart/2005/8/layout/hList1"/>
    <dgm:cxn modelId="{477BE674-50F6-4195-A9C5-1D04395C2771}" type="presOf" srcId="{12E1459A-E66B-4553-AD00-55654B39C322}" destId="{8C510BE3-BCAD-4D0E-BE4A-F8D997FD2DC5}" srcOrd="0" destOrd="0" presId="urn:microsoft.com/office/officeart/2005/8/layout/hList1"/>
    <dgm:cxn modelId="{52329099-6E26-4782-BC96-E1F7992514F8}" type="presOf" srcId="{922B07A1-BC34-4B64-9476-64C07415E71C}" destId="{CA4DD06E-8744-4BD1-A1F1-33460B8A220E}" srcOrd="0" destOrd="1" presId="urn:microsoft.com/office/officeart/2005/8/layout/hList1"/>
    <dgm:cxn modelId="{6DFAB778-11AB-4316-80D3-71AE51AE166B}" srcId="{4E353FBF-007C-421E-98FA-39857B944BF7}" destId="{6B75DA4D-9594-49C9-9EF8-C29287AA93C4}" srcOrd="2" destOrd="0" parTransId="{CC4687BD-4F1B-4DB4-BDC4-EE50AA9FF17F}" sibTransId="{3CEC481B-5B82-44D8-BA90-765C04003140}"/>
    <dgm:cxn modelId="{BD56BB88-95FA-43B4-AEB9-1E958610B6FA}" type="presOf" srcId="{4E353FBF-007C-421E-98FA-39857B944BF7}" destId="{94A20D70-CBF4-418C-829D-92E9AC50298F}" srcOrd="0" destOrd="0" presId="urn:microsoft.com/office/officeart/2005/8/layout/hList1"/>
    <dgm:cxn modelId="{01B8A52E-0384-41F2-A18B-B0A38AC4182A}" type="presOf" srcId="{8F86B8E0-8D3E-47F4-8164-28C4D8F00966}" destId="{8C510BE3-BCAD-4D0E-BE4A-F8D997FD2DC5}" srcOrd="0" destOrd="1" presId="urn:microsoft.com/office/officeart/2005/8/layout/hList1"/>
    <dgm:cxn modelId="{B6AF1552-5188-432F-9A0C-2A6E7F5CF531}" srcId="{595EE7CD-ED74-4775-9D1D-A256EF1B9F13}" destId="{59467D0D-B2F7-4801-AD24-8E87B5AB02A0}" srcOrd="2" destOrd="0" parTransId="{5F86A458-FAFF-4B72-8649-75A2FF360019}" sibTransId="{F8B57D14-37B6-41ED-9D44-7A0C8E441D74}"/>
    <dgm:cxn modelId="{A337365B-4003-49B5-AD79-9B07F75FD31C}" type="presOf" srcId="{6BE17F71-62DA-4B44-900B-8D8D8B8A2634}" destId="{CA4DD06E-8744-4BD1-A1F1-33460B8A220E}" srcOrd="0" destOrd="0" presId="urn:microsoft.com/office/officeart/2005/8/layout/hList1"/>
    <dgm:cxn modelId="{40A098ED-1FBA-4DF4-9EE6-C5C38C073299}" srcId="{09B968BE-92C0-484E-A658-41F47257A837}" destId="{1BE10C13-F58D-4A72-B81A-05E376C03671}" srcOrd="2" destOrd="0" parTransId="{650E4CC6-F5A8-4B8C-9D8D-F2B5436FDA3B}" sibTransId="{99807F11-BDA2-4542-864B-27D25544682B}"/>
    <dgm:cxn modelId="{45CFF0DF-B967-4C12-8C55-14C8BE300664}" srcId="{595EE7CD-ED74-4775-9D1D-A256EF1B9F13}" destId="{8F86B8E0-8D3E-47F4-8164-28C4D8F00966}" srcOrd="1" destOrd="0" parTransId="{A36986BE-A014-4524-B060-08D144545B1D}" sibTransId="{1A71B4F2-566C-40BF-9EAF-6EC79D82E2FA}"/>
    <dgm:cxn modelId="{0A216CE4-73B9-4F9B-9AEC-CDE3D8336B84}" type="presOf" srcId="{59467D0D-B2F7-4801-AD24-8E87B5AB02A0}" destId="{8C510BE3-BCAD-4D0E-BE4A-F8D997FD2DC5}" srcOrd="0" destOrd="2" presId="urn:microsoft.com/office/officeart/2005/8/layout/hList1"/>
    <dgm:cxn modelId="{86FCFA1C-9B1E-4CB2-BF17-64799796EDCF}" srcId="{595EE7CD-ED74-4775-9D1D-A256EF1B9F13}" destId="{12E1459A-E66B-4553-AD00-55654B39C322}" srcOrd="0" destOrd="0" parTransId="{1E588141-A6DC-4FD7-AF0C-620212D8130E}" sibTransId="{CCA6016E-55B8-4826-AA28-B46C30A79E33}"/>
    <dgm:cxn modelId="{D663F369-A043-4340-947B-AB34C740AC02}" srcId="{6B75DA4D-9594-49C9-9EF8-C29287AA93C4}" destId="{34336AD8-2504-4EA2-B18E-BBF99FB48FDB}" srcOrd="1" destOrd="0" parTransId="{26C41B7A-3E1E-499F-9730-FBAD273E216A}" sibTransId="{13712584-8250-46D0-8F43-A1738D35E24D}"/>
    <dgm:cxn modelId="{113B5660-5682-4B46-97B6-2DB6443C1BCB}" srcId="{4E353FBF-007C-421E-98FA-39857B944BF7}" destId="{09B968BE-92C0-484E-A658-41F47257A837}" srcOrd="0" destOrd="0" parTransId="{A08984D7-3E51-4964-BFE6-4DC68D01FD83}" sibTransId="{DCB58CF4-55BB-4460-8CE1-8D9251AC222A}"/>
    <dgm:cxn modelId="{20015E23-A3B3-4F0D-A3D5-73C6D4891F9E}" srcId="{4E353FBF-007C-421E-98FA-39857B944BF7}" destId="{595EE7CD-ED74-4775-9D1D-A256EF1B9F13}" srcOrd="1" destOrd="0" parTransId="{DE8BBF05-5732-4BB5-A5E7-25C1471F4AE2}" sibTransId="{8F3E3BF4-CB1F-4C00-8C11-582301059D6D}"/>
    <dgm:cxn modelId="{C9492905-AE49-47ED-9C05-8200A747627D}" type="presOf" srcId="{595EE7CD-ED74-4775-9D1D-A256EF1B9F13}" destId="{5A92F288-C2D6-4D1C-8185-01B06532D054}" srcOrd="0" destOrd="0" presId="urn:microsoft.com/office/officeart/2005/8/layout/hList1"/>
    <dgm:cxn modelId="{29CB2E96-FCCD-405B-81EE-6ADB56EEFE57}" type="presOf" srcId="{B9563355-7E81-4B8B-B0D3-6F7C241F67DE}" destId="{8C510BE3-BCAD-4D0E-BE4A-F8D997FD2DC5}" srcOrd="0" destOrd="4" presId="urn:microsoft.com/office/officeart/2005/8/layout/hList1"/>
    <dgm:cxn modelId="{357DBB1E-2933-4639-B763-BB09F9ED9D19}" srcId="{595EE7CD-ED74-4775-9D1D-A256EF1B9F13}" destId="{B9563355-7E81-4B8B-B0D3-6F7C241F67DE}" srcOrd="4" destOrd="0" parTransId="{074CB499-2227-4739-B86A-908681A51379}" sibTransId="{DD827EE5-D7C1-4268-B432-2618C7A8CEBB}"/>
    <dgm:cxn modelId="{5D8E7B47-8986-4762-9A01-205DBE376F41}" srcId="{09B968BE-92C0-484E-A658-41F47257A837}" destId="{922B07A1-BC34-4B64-9476-64C07415E71C}" srcOrd="1" destOrd="0" parTransId="{AC0E605F-37ED-4442-8B0B-A051118F6794}" sibTransId="{17EBF8E3-0A17-4502-9D24-9045DE6BF033}"/>
    <dgm:cxn modelId="{3923C8C2-40F7-4D8D-817E-77F2562D68C3}" srcId="{6B75DA4D-9594-49C9-9EF8-C29287AA93C4}" destId="{372654AE-FAB2-4EC3-99C3-117F1B21C7B1}" srcOrd="2" destOrd="0" parTransId="{8E4D4E14-FF31-4916-8234-27E0866EF317}" sibTransId="{BCFAC98B-7BA2-416B-82D5-EAFBFA159512}"/>
    <dgm:cxn modelId="{E26D1727-6769-413D-962F-8C6749DF956C}" srcId="{6B75DA4D-9594-49C9-9EF8-C29287AA93C4}" destId="{2493F1FD-2888-4894-A415-B266B8A6AB1E}" srcOrd="3" destOrd="0" parTransId="{73A363BB-72C3-4B50-AF9A-D66C65C26B99}" sibTransId="{DEDAC99C-4E19-4595-9A47-F4610E5BA003}"/>
    <dgm:cxn modelId="{44B03C2B-E32C-4D00-B0F7-CB64E179775B}" type="presOf" srcId="{1BE10C13-F58D-4A72-B81A-05E376C03671}" destId="{CA4DD06E-8744-4BD1-A1F1-33460B8A220E}" srcOrd="0" destOrd="2" presId="urn:microsoft.com/office/officeart/2005/8/layout/hList1"/>
    <dgm:cxn modelId="{25F6145F-8C26-4227-8B6D-328AED454CCD}" type="presParOf" srcId="{94A20D70-CBF4-418C-829D-92E9AC50298F}" destId="{5EEDC533-B9A3-4F04-ABDA-4443E34829F8}" srcOrd="0" destOrd="0" presId="urn:microsoft.com/office/officeart/2005/8/layout/hList1"/>
    <dgm:cxn modelId="{F90F230E-6AB7-4391-846B-287FA67ABD5F}" type="presParOf" srcId="{5EEDC533-B9A3-4F04-ABDA-4443E34829F8}" destId="{CE95B603-B99C-4FC9-9E5B-53E21BFF884F}" srcOrd="0" destOrd="0" presId="urn:microsoft.com/office/officeart/2005/8/layout/hList1"/>
    <dgm:cxn modelId="{62EEEE31-791F-4A5E-B88D-1831D66DBD77}" type="presParOf" srcId="{5EEDC533-B9A3-4F04-ABDA-4443E34829F8}" destId="{CA4DD06E-8744-4BD1-A1F1-33460B8A220E}" srcOrd="1" destOrd="0" presId="urn:microsoft.com/office/officeart/2005/8/layout/hList1"/>
    <dgm:cxn modelId="{1A1ABAD8-746F-4B79-AD43-ADB0D9A00B1F}" type="presParOf" srcId="{94A20D70-CBF4-418C-829D-92E9AC50298F}" destId="{92B0C45C-A4D0-41E3-A75C-55FAD1636C1A}" srcOrd="1" destOrd="0" presId="urn:microsoft.com/office/officeart/2005/8/layout/hList1"/>
    <dgm:cxn modelId="{B19091B2-8EF1-4022-B3B3-73F0BA5FE62E}" type="presParOf" srcId="{94A20D70-CBF4-418C-829D-92E9AC50298F}" destId="{CE923E2A-27BB-4027-8166-90B0EC6A76E0}" srcOrd="2" destOrd="0" presId="urn:microsoft.com/office/officeart/2005/8/layout/hList1"/>
    <dgm:cxn modelId="{A29F035F-75F1-4B6C-894C-AFAF3DB9E132}" type="presParOf" srcId="{CE923E2A-27BB-4027-8166-90B0EC6A76E0}" destId="{5A92F288-C2D6-4D1C-8185-01B06532D054}" srcOrd="0" destOrd="0" presId="urn:microsoft.com/office/officeart/2005/8/layout/hList1"/>
    <dgm:cxn modelId="{C8033D7E-36F3-450D-878A-73C3A7F3BB5D}" type="presParOf" srcId="{CE923E2A-27BB-4027-8166-90B0EC6A76E0}" destId="{8C510BE3-BCAD-4D0E-BE4A-F8D997FD2DC5}" srcOrd="1" destOrd="0" presId="urn:microsoft.com/office/officeart/2005/8/layout/hList1"/>
    <dgm:cxn modelId="{6F630295-7D19-4F5F-86F2-C61C86330E84}" type="presParOf" srcId="{94A20D70-CBF4-418C-829D-92E9AC50298F}" destId="{12D259A0-167D-4947-BC6F-CED87DC38BF1}" srcOrd="3" destOrd="0" presId="urn:microsoft.com/office/officeart/2005/8/layout/hList1"/>
    <dgm:cxn modelId="{FAF6FA94-C9CB-4BA5-A1B3-8F2709D8D533}" type="presParOf" srcId="{94A20D70-CBF4-418C-829D-92E9AC50298F}" destId="{FD3070C0-5D5B-4A25-B51C-3043076CE2C6}" srcOrd="4" destOrd="0" presId="urn:microsoft.com/office/officeart/2005/8/layout/hList1"/>
    <dgm:cxn modelId="{F113C6EF-7AA9-4A8D-BA89-451D638BF5C4}" type="presParOf" srcId="{FD3070C0-5D5B-4A25-B51C-3043076CE2C6}" destId="{1B7D9D18-FC7F-4C6A-AC0A-C71D85AB6275}" srcOrd="0" destOrd="0" presId="urn:microsoft.com/office/officeart/2005/8/layout/hList1"/>
    <dgm:cxn modelId="{CBF223E3-2434-4E09-AF20-F4A904CDB4FA}" type="presParOf" srcId="{FD3070C0-5D5B-4A25-B51C-3043076CE2C6}" destId="{CB5E7463-5A58-40DC-97C1-798E38A576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CF68D-B99E-460A-9E2A-79DFE133DA92}">
      <dsp:nvSpPr>
        <dsp:cNvPr id="0" name=""/>
        <dsp:cNvSpPr/>
      </dsp:nvSpPr>
      <dsp:spPr>
        <a:xfrm>
          <a:off x="3266071" y="1276773"/>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B52F56D-7649-439E-AF10-B048E5D90B45}">
      <dsp:nvSpPr>
        <dsp:cNvPr id="0" name=""/>
        <dsp:cNvSpPr/>
      </dsp:nvSpPr>
      <dsp:spPr>
        <a:xfrm>
          <a:off x="3146806" y="0"/>
          <a:ext cx="1874164" cy="1002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Diagnosis, Psychotherapy, Drug treatment, Family counseling, evaluation and treatment of developmental disorders, evaluation and intervention in learning difficulties, provision of medical reports.</a:t>
          </a:r>
          <a:endParaRPr lang="en-US" sz="1200" kern="1200" dirty="0"/>
        </a:p>
      </dsp:txBody>
      <dsp:txXfrm>
        <a:off x="3146806" y="0"/>
        <a:ext cx="1874164" cy="1002964"/>
      </dsp:txXfrm>
    </dsp:sp>
    <dsp:sp modelId="{F3D9EB35-BA7F-4926-9B12-BDE124E62A3F}">
      <dsp:nvSpPr>
        <dsp:cNvPr id="0" name=""/>
        <dsp:cNvSpPr/>
      </dsp:nvSpPr>
      <dsp:spPr>
        <a:xfrm>
          <a:off x="3745857" y="1507455"/>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F47070-F1E2-4B88-B179-70E49A7A9F74}">
      <dsp:nvSpPr>
        <dsp:cNvPr id="0" name=""/>
        <dsp:cNvSpPr/>
      </dsp:nvSpPr>
      <dsp:spPr>
        <a:xfrm>
          <a:off x="5583220" y="952816"/>
          <a:ext cx="1771937" cy="110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Organizing the efforts for creation of  retirement homes and other focused units for the “vulnerable “ populations</a:t>
          </a:r>
          <a:endParaRPr lang="en-US" sz="1200" kern="1200" dirty="0"/>
        </a:p>
      </dsp:txBody>
      <dsp:txXfrm>
        <a:off x="5583220" y="952816"/>
        <a:ext cx="1771937" cy="1103261"/>
      </dsp:txXfrm>
    </dsp:sp>
    <dsp:sp modelId="{0DC05050-6418-4681-A0E2-F5CF687AEB51}">
      <dsp:nvSpPr>
        <dsp:cNvPr id="0" name=""/>
        <dsp:cNvSpPr/>
      </dsp:nvSpPr>
      <dsp:spPr>
        <a:xfrm>
          <a:off x="3863759" y="2026489"/>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B39C2C9-61CE-4201-86B7-015763B4C953}">
      <dsp:nvSpPr>
        <dsp:cNvPr id="0" name=""/>
        <dsp:cNvSpPr/>
      </dsp:nvSpPr>
      <dsp:spPr>
        <a:xfrm>
          <a:off x="5753598" y="2356966"/>
          <a:ext cx="1737861" cy="11784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Working-out and application of psychosocial rehabilitation and mental health services implementation projects. </a:t>
          </a:r>
          <a:endParaRPr lang="en-US" sz="1200" kern="1200" dirty="0"/>
        </a:p>
      </dsp:txBody>
      <dsp:txXfrm>
        <a:off x="5753598" y="2356966"/>
        <a:ext cx="1737861" cy="1178483"/>
      </dsp:txXfrm>
    </dsp:sp>
    <dsp:sp modelId="{8F678006-DA17-4934-8391-632CE2D376E0}">
      <dsp:nvSpPr>
        <dsp:cNvPr id="0" name=""/>
        <dsp:cNvSpPr/>
      </dsp:nvSpPr>
      <dsp:spPr>
        <a:xfrm>
          <a:off x="3531861" y="2442720"/>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FCC453F-73AE-4DDF-9BEC-D53B18327209}">
      <dsp:nvSpPr>
        <dsp:cNvPr id="0" name=""/>
        <dsp:cNvSpPr/>
      </dsp:nvSpPr>
      <dsp:spPr>
        <a:xfrm>
          <a:off x="5003933" y="3936636"/>
          <a:ext cx="1874164" cy="10781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Educational seminars, related to depression, social stigma, learning difficulties, behavioral problems,  to Health professionals, Teachers and lay people.</a:t>
          </a:r>
          <a:endParaRPr lang="en-US" sz="1200" kern="1200" dirty="0"/>
        </a:p>
      </dsp:txBody>
      <dsp:txXfrm>
        <a:off x="5003933" y="3936636"/>
        <a:ext cx="1874164" cy="1078186"/>
      </dsp:txXfrm>
    </dsp:sp>
    <dsp:sp modelId="{6C8EDA16-77CE-4042-85F1-F374C2730586}">
      <dsp:nvSpPr>
        <dsp:cNvPr id="0" name=""/>
        <dsp:cNvSpPr/>
      </dsp:nvSpPr>
      <dsp:spPr>
        <a:xfrm>
          <a:off x="3000280" y="2442720"/>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B5493A-F106-4C90-9E3E-89F5539ADB3E}">
      <dsp:nvSpPr>
        <dsp:cNvPr id="0" name=""/>
        <dsp:cNvSpPr/>
      </dsp:nvSpPr>
      <dsp:spPr>
        <a:xfrm>
          <a:off x="1289679" y="3936636"/>
          <a:ext cx="1874164" cy="10781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Mental health and social service professional training.</a:t>
          </a:r>
          <a:endParaRPr lang="en-US" sz="1200" kern="1200" dirty="0"/>
        </a:p>
      </dsp:txBody>
      <dsp:txXfrm>
        <a:off x="1289679" y="3936636"/>
        <a:ext cx="1874164" cy="1078186"/>
      </dsp:txXfrm>
    </dsp:sp>
    <dsp:sp modelId="{78C5871D-07F8-40EA-AE90-AC28F5D7F960}">
      <dsp:nvSpPr>
        <dsp:cNvPr id="0" name=""/>
        <dsp:cNvSpPr/>
      </dsp:nvSpPr>
      <dsp:spPr>
        <a:xfrm>
          <a:off x="2668382" y="2026489"/>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EE3A6CB-EBA3-4F87-981C-2A5A8DD18698}">
      <dsp:nvSpPr>
        <dsp:cNvPr id="0" name=""/>
        <dsp:cNvSpPr/>
      </dsp:nvSpPr>
      <dsp:spPr>
        <a:xfrm>
          <a:off x="676316" y="2356966"/>
          <a:ext cx="1737861" cy="11784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Implementation of services and units for the rehabilitation of chronic psychiatric patients and persons with special psychosocial needs.</a:t>
          </a:r>
          <a:endParaRPr lang="en-US" sz="1200" kern="1200" dirty="0"/>
        </a:p>
      </dsp:txBody>
      <dsp:txXfrm>
        <a:off x="676316" y="2356966"/>
        <a:ext cx="1737861" cy="1178483"/>
      </dsp:txXfrm>
    </dsp:sp>
    <dsp:sp modelId="{AB3C0C58-9A33-41A3-845A-7906172AF78B}">
      <dsp:nvSpPr>
        <dsp:cNvPr id="0" name=""/>
        <dsp:cNvSpPr/>
      </dsp:nvSpPr>
      <dsp:spPr>
        <a:xfrm>
          <a:off x="2786284" y="1507455"/>
          <a:ext cx="1635634" cy="163583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3CED755-6773-4C02-94D0-9C23CDEBA53E}">
      <dsp:nvSpPr>
        <dsp:cNvPr id="0" name=""/>
        <dsp:cNvSpPr/>
      </dsp:nvSpPr>
      <dsp:spPr>
        <a:xfrm>
          <a:off x="812619" y="952816"/>
          <a:ext cx="1771937" cy="11032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i="1" kern="1200" dirty="0" smtClean="0"/>
            <a:t>Counseling services and research upon issues concerning psychosocial needs, health/mental and social policy.</a:t>
          </a:r>
          <a:endParaRPr lang="en-US" sz="1200" kern="1200" dirty="0"/>
        </a:p>
      </dsp:txBody>
      <dsp:txXfrm>
        <a:off x="812619" y="952816"/>
        <a:ext cx="1771937" cy="1103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658A-03E7-4F9D-8416-41EADFFDAB53}">
      <dsp:nvSpPr>
        <dsp:cNvPr id="0" name=""/>
        <dsp:cNvSpPr/>
      </dsp:nvSpPr>
      <dsp:spPr>
        <a:xfrm rot="16200000">
          <a:off x="925909" y="-925909"/>
          <a:ext cx="2262981" cy="4114799"/>
        </a:xfrm>
        <a:prstGeom prst="round1Rect">
          <a:avLst/>
        </a:prstGeom>
        <a:gradFill rotWithShape="0">
          <a:gsLst>
            <a:gs pos="0">
              <a:schemeClr val="accent5">
                <a:hueOff val="0"/>
                <a:satOff val="0"/>
                <a:lumOff val="0"/>
                <a:alphaOff val="0"/>
                <a:tint val="45000"/>
                <a:satMod val="200000"/>
              </a:schemeClr>
            </a:gs>
            <a:gs pos="30000">
              <a:schemeClr val="accent5">
                <a:hueOff val="0"/>
                <a:satOff val="0"/>
                <a:lumOff val="0"/>
                <a:alphaOff val="0"/>
                <a:tint val="61000"/>
                <a:satMod val="200000"/>
              </a:schemeClr>
            </a:gs>
            <a:gs pos="45000">
              <a:schemeClr val="accent5">
                <a:hueOff val="0"/>
                <a:satOff val="0"/>
                <a:lumOff val="0"/>
                <a:alphaOff val="0"/>
                <a:tint val="66000"/>
                <a:satMod val="200000"/>
              </a:schemeClr>
            </a:gs>
            <a:gs pos="55000">
              <a:schemeClr val="accent5">
                <a:hueOff val="0"/>
                <a:satOff val="0"/>
                <a:lumOff val="0"/>
                <a:alphaOff val="0"/>
                <a:tint val="66000"/>
                <a:satMod val="200000"/>
              </a:schemeClr>
            </a:gs>
            <a:gs pos="73000">
              <a:schemeClr val="accent5">
                <a:hueOff val="0"/>
                <a:satOff val="0"/>
                <a:lumOff val="0"/>
                <a:alphaOff val="0"/>
                <a:tint val="61000"/>
                <a:satMod val="200000"/>
              </a:schemeClr>
            </a:gs>
            <a:gs pos="100000">
              <a:schemeClr val="accent5">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Poverty, poor education, deprivation, high debt</a:t>
          </a:r>
          <a:endParaRPr lang="en-US" sz="2100" kern="1200" dirty="0"/>
        </a:p>
      </dsp:txBody>
      <dsp:txXfrm rot="5400000">
        <a:off x="0" y="0"/>
        <a:ext cx="4114799" cy="1697236"/>
      </dsp:txXfrm>
    </dsp:sp>
    <dsp:sp modelId="{5C967523-E948-4184-9A2A-471BFD710943}">
      <dsp:nvSpPr>
        <dsp:cNvPr id="0" name=""/>
        <dsp:cNvSpPr/>
      </dsp:nvSpPr>
      <dsp:spPr>
        <a:xfrm>
          <a:off x="4114799" y="0"/>
          <a:ext cx="4114799" cy="2262981"/>
        </a:xfrm>
        <a:prstGeom prst="round1Rect">
          <a:avLst/>
        </a:prstGeom>
        <a:gradFill rotWithShape="0">
          <a:gsLst>
            <a:gs pos="0">
              <a:schemeClr val="accent5">
                <a:hueOff val="-8598"/>
                <a:satOff val="-6168"/>
                <a:lumOff val="-3268"/>
                <a:alphaOff val="0"/>
                <a:tint val="45000"/>
                <a:satMod val="200000"/>
              </a:schemeClr>
            </a:gs>
            <a:gs pos="30000">
              <a:schemeClr val="accent5">
                <a:hueOff val="-8598"/>
                <a:satOff val="-6168"/>
                <a:lumOff val="-3268"/>
                <a:alphaOff val="0"/>
                <a:tint val="61000"/>
                <a:satMod val="200000"/>
              </a:schemeClr>
            </a:gs>
            <a:gs pos="45000">
              <a:schemeClr val="accent5">
                <a:hueOff val="-8598"/>
                <a:satOff val="-6168"/>
                <a:lumOff val="-3268"/>
                <a:alphaOff val="0"/>
                <a:tint val="66000"/>
                <a:satMod val="200000"/>
              </a:schemeClr>
            </a:gs>
            <a:gs pos="55000">
              <a:schemeClr val="accent5">
                <a:hueOff val="-8598"/>
                <a:satOff val="-6168"/>
                <a:lumOff val="-3268"/>
                <a:alphaOff val="0"/>
                <a:tint val="66000"/>
                <a:satMod val="200000"/>
              </a:schemeClr>
            </a:gs>
            <a:gs pos="73000">
              <a:schemeClr val="accent5">
                <a:hueOff val="-8598"/>
                <a:satOff val="-6168"/>
                <a:lumOff val="-3268"/>
                <a:alphaOff val="0"/>
                <a:tint val="61000"/>
                <a:satMod val="200000"/>
              </a:schemeClr>
            </a:gs>
            <a:gs pos="100000">
              <a:schemeClr val="accent5">
                <a:hueOff val="-8598"/>
                <a:satOff val="-6168"/>
                <a:lumOff val="-3268"/>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Poor prenatal nutrition, abuse, harsh upbringing, poor relationship to parents, intergenerational transmission of mental health problems</a:t>
          </a:r>
        </a:p>
      </dsp:txBody>
      <dsp:txXfrm>
        <a:off x="4114799" y="0"/>
        <a:ext cx="4114799" cy="1697236"/>
      </dsp:txXfrm>
    </dsp:sp>
    <dsp:sp modelId="{7A270BD9-A4F1-45D3-8167-7072A846079A}">
      <dsp:nvSpPr>
        <dsp:cNvPr id="0" name=""/>
        <dsp:cNvSpPr/>
      </dsp:nvSpPr>
      <dsp:spPr>
        <a:xfrm rot="10800000">
          <a:off x="0" y="2262981"/>
          <a:ext cx="4114799" cy="2262981"/>
        </a:xfrm>
        <a:prstGeom prst="round1Rect">
          <a:avLst/>
        </a:prstGeom>
        <a:gradFill rotWithShape="0">
          <a:gsLst>
            <a:gs pos="0">
              <a:schemeClr val="accent5">
                <a:hueOff val="-17197"/>
                <a:satOff val="-12335"/>
                <a:lumOff val="-6535"/>
                <a:alphaOff val="0"/>
                <a:tint val="45000"/>
                <a:satMod val="200000"/>
              </a:schemeClr>
            </a:gs>
            <a:gs pos="30000">
              <a:schemeClr val="accent5">
                <a:hueOff val="-17197"/>
                <a:satOff val="-12335"/>
                <a:lumOff val="-6535"/>
                <a:alphaOff val="0"/>
                <a:tint val="61000"/>
                <a:satMod val="200000"/>
              </a:schemeClr>
            </a:gs>
            <a:gs pos="45000">
              <a:schemeClr val="accent5">
                <a:hueOff val="-17197"/>
                <a:satOff val="-12335"/>
                <a:lumOff val="-6535"/>
                <a:alphaOff val="0"/>
                <a:tint val="66000"/>
                <a:satMod val="200000"/>
              </a:schemeClr>
            </a:gs>
            <a:gs pos="55000">
              <a:schemeClr val="accent5">
                <a:hueOff val="-17197"/>
                <a:satOff val="-12335"/>
                <a:lumOff val="-6535"/>
                <a:alphaOff val="0"/>
                <a:tint val="66000"/>
                <a:satMod val="200000"/>
              </a:schemeClr>
            </a:gs>
            <a:gs pos="73000">
              <a:schemeClr val="accent5">
                <a:hueOff val="-17197"/>
                <a:satOff val="-12335"/>
                <a:lumOff val="-6535"/>
                <a:alphaOff val="0"/>
                <a:tint val="61000"/>
                <a:satMod val="200000"/>
              </a:schemeClr>
            </a:gs>
            <a:gs pos="100000">
              <a:schemeClr val="accent5">
                <a:hueOff val="-17197"/>
                <a:satOff val="-12335"/>
                <a:lumOff val="-6535"/>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Unemployment, job insecurity, job stress</a:t>
          </a:r>
          <a:endParaRPr lang="en-US" sz="2100" kern="1200" dirty="0"/>
        </a:p>
      </dsp:txBody>
      <dsp:txXfrm rot="10800000">
        <a:off x="0" y="2828726"/>
        <a:ext cx="4114799" cy="1697236"/>
      </dsp:txXfrm>
    </dsp:sp>
    <dsp:sp modelId="{C10B3E11-8AE4-498C-AE0B-6A7819E417CA}">
      <dsp:nvSpPr>
        <dsp:cNvPr id="0" name=""/>
        <dsp:cNvSpPr/>
      </dsp:nvSpPr>
      <dsp:spPr>
        <a:xfrm rot="5400000">
          <a:off x="5040709" y="1337072"/>
          <a:ext cx="2262981" cy="4114799"/>
        </a:xfrm>
        <a:prstGeom prst="round1Rect">
          <a:avLst/>
        </a:prstGeom>
        <a:gradFill rotWithShape="0">
          <a:gsLst>
            <a:gs pos="0">
              <a:schemeClr val="accent5">
                <a:hueOff val="-25795"/>
                <a:satOff val="-18503"/>
                <a:lumOff val="-9803"/>
                <a:alphaOff val="0"/>
                <a:tint val="45000"/>
                <a:satMod val="200000"/>
              </a:schemeClr>
            </a:gs>
            <a:gs pos="30000">
              <a:schemeClr val="accent5">
                <a:hueOff val="-25795"/>
                <a:satOff val="-18503"/>
                <a:lumOff val="-9803"/>
                <a:alphaOff val="0"/>
                <a:tint val="61000"/>
                <a:satMod val="200000"/>
              </a:schemeClr>
            </a:gs>
            <a:gs pos="45000">
              <a:schemeClr val="accent5">
                <a:hueOff val="-25795"/>
                <a:satOff val="-18503"/>
                <a:lumOff val="-9803"/>
                <a:alphaOff val="0"/>
                <a:tint val="66000"/>
                <a:satMod val="200000"/>
              </a:schemeClr>
            </a:gs>
            <a:gs pos="55000">
              <a:schemeClr val="accent5">
                <a:hueOff val="-25795"/>
                <a:satOff val="-18503"/>
                <a:lumOff val="-9803"/>
                <a:alphaOff val="0"/>
                <a:tint val="66000"/>
                <a:satMod val="200000"/>
              </a:schemeClr>
            </a:gs>
            <a:gs pos="73000">
              <a:schemeClr val="accent5">
                <a:hueOff val="-25795"/>
                <a:satOff val="-18503"/>
                <a:lumOff val="-9803"/>
                <a:alphaOff val="0"/>
                <a:tint val="61000"/>
                <a:satMod val="200000"/>
              </a:schemeClr>
            </a:gs>
            <a:gs pos="100000">
              <a:schemeClr val="accent5">
                <a:hueOff val="-25795"/>
                <a:satOff val="-18503"/>
                <a:lumOff val="-9803"/>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Alcohol and/or drug use</a:t>
          </a:r>
          <a:endParaRPr lang="en-US" sz="2100" kern="1200" dirty="0"/>
        </a:p>
      </dsp:txBody>
      <dsp:txXfrm rot="-5400000">
        <a:off x="4114800" y="2828725"/>
        <a:ext cx="4114799" cy="1697236"/>
      </dsp:txXfrm>
    </dsp:sp>
    <dsp:sp modelId="{D2E5A709-E891-4814-AD21-9D99B4BB5317}">
      <dsp:nvSpPr>
        <dsp:cNvPr id="0" name=""/>
        <dsp:cNvSpPr/>
      </dsp:nvSpPr>
      <dsp:spPr>
        <a:xfrm>
          <a:off x="2880359" y="1697236"/>
          <a:ext cx="2468880" cy="1131490"/>
        </a:xfrm>
        <a:prstGeom prst="roundRect">
          <a:avLst/>
        </a:prstGeom>
        <a:gradFill rotWithShape="0">
          <a:gsLst>
            <a:gs pos="0">
              <a:schemeClr val="accent5">
                <a:tint val="40000"/>
                <a:hueOff val="0"/>
                <a:satOff val="0"/>
                <a:lumOff val="0"/>
                <a:alphaOff val="0"/>
                <a:tint val="45000"/>
                <a:satMod val="200000"/>
              </a:schemeClr>
            </a:gs>
            <a:gs pos="30000">
              <a:schemeClr val="accent5">
                <a:tint val="40000"/>
                <a:hueOff val="0"/>
                <a:satOff val="0"/>
                <a:lumOff val="0"/>
                <a:alphaOff val="0"/>
                <a:tint val="61000"/>
                <a:satMod val="200000"/>
              </a:schemeClr>
            </a:gs>
            <a:gs pos="45000">
              <a:schemeClr val="accent5">
                <a:tint val="40000"/>
                <a:hueOff val="0"/>
                <a:satOff val="0"/>
                <a:lumOff val="0"/>
                <a:alphaOff val="0"/>
                <a:tint val="66000"/>
                <a:satMod val="200000"/>
              </a:schemeClr>
            </a:gs>
            <a:gs pos="55000">
              <a:schemeClr val="accent5">
                <a:tint val="40000"/>
                <a:hueOff val="0"/>
                <a:satOff val="0"/>
                <a:lumOff val="0"/>
                <a:alphaOff val="0"/>
                <a:tint val="66000"/>
                <a:satMod val="200000"/>
              </a:schemeClr>
            </a:gs>
            <a:gs pos="73000">
              <a:schemeClr val="accent5">
                <a:tint val="40000"/>
                <a:hueOff val="0"/>
                <a:satOff val="0"/>
                <a:lumOff val="0"/>
                <a:alphaOff val="0"/>
                <a:tint val="61000"/>
                <a:satMod val="200000"/>
              </a:schemeClr>
            </a:gs>
            <a:gs pos="100000">
              <a:schemeClr val="accent5">
                <a:tint val="40000"/>
                <a:hueOff val="0"/>
                <a:satOff val="0"/>
                <a:lumOff val="0"/>
                <a:alphaOff val="0"/>
                <a:tint val="45000"/>
                <a:satMod val="200000"/>
              </a:schemeClr>
            </a:gs>
          </a:gsLst>
          <a:lin ang="950000" scaled="1"/>
        </a:gra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Family</a:t>
          </a:r>
          <a:endParaRPr lang="en-US" sz="2100" kern="1200" dirty="0"/>
        </a:p>
      </dsp:txBody>
      <dsp:txXfrm>
        <a:off x="2935594" y="1752471"/>
        <a:ext cx="2358410" cy="102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658A-03E7-4F9D-8416-41EADFFDAB53}">
      <dsp:nvSpPr>
        <dsp:cNvPr id="0" name=""/>
        <dsp:cNvSpPr/>
      </dsp:nvSpPr>
      <dsp:spPr>
        <a:xfrm rot="16200000">
          <a:off x="925909" y="-925909"/>
          <a:ext cx="2262981" cy="4114799"/>
        </a:xfrm>
        <a:prstGeom prst="round1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Social capital and welfare protection</a:t>
          </a:r>
          <a:endParaRPr lang="en-US" sz="3100" kern="1200" dirty="0"/>
        </a:p>
      </dsp:txBody>
      <dsp:txXfrm rot="5400000">
        <a:off x="0" y="0"/>
        <a:ext cx="4114799" cy="1697236"/>
      </dsp:txXfrm>
    </dsp:sp>
    <dsp:sp modelId="{5C967523-E948-4184-9A2A-471BFD710943}">
      <dsp:nvSpPr>
        <dsp:cNvPr id="0" name=""/>
        <dsp:cNvSpPr/>
      </dsp:nvSpPr>
      <dsp:spPr>
        <a:xfrm>
          <a:off x="4114799" y="0"/>
          <a:ext cx="4114799" cy="2262981"/>
        </a:xfrm>
        <a:prstGeom prst="round1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Healthy prenatal and childhood environment</a:t>
          </a:r>
        </a:p>
      </dsp:txBody>
      <dsp:txXfrm>
        <a:off x="4114799" y="0"/>
        <a:ext cx="4114799" cy="1697236"/>
      </dsp:txXfrm>
    </dsp:sp>
    <dsp:sp modelId="{7A270BD9-A4F1-45D3-8167-7072A846079A}">
      <dsp:nvSpPr>
        <dsp:cNvPr id="0" name=""/>
        <dsp:cNvSpPr/>
      </dsp:nvSpPr>
      <dsp:spPr>
        <a:xfrm rot="10800000">
          <a:off x="0" y="2262981"/>
          <a:ext cx="4114799" cy="2262981"/>
        </a:xfrm>
        <a:prstGeom prst="round1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Healthy workplace and living</a:t>
          </a:r>
          <a:endParaRPr lang="en-US" sz="3100" kern="1200" dirty="0"/>
        </a:p>
      </dsp:txBody>
      <dsp:txXfrm rot="10800000">
        <a:off x="0" y="2828726"/>
        <a:ext cx="4114799" cy="1697236"/>
      </dsp:txXfrm>
    </dsp:sp>
    <dsp:sp modelId="{C10B3E11-8AE4-498C-AE0B-6A7819E417CA}">
      <dsp:nvSpPr>
        <dsp:cNvPr id="0" name=""/>
        <dsp:cNvSpPr/>
      </dsp:nvSpPr>
      <dsp:spPr>
        <a:xfrm rot="5400000">
          <a:off x="5040709" y="1337072"/>
          <a:ext cx="2262981" cy="4114799"/>
        </a:xfrm>
        <a:prstGeom prst="round1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Health lifestyles</a:t>
          </a:r>
          <a:endParaRPr lang="en-US" sz="3100" kern="1200" dirty="0"/>
        </a:p>
      </dsp:txBody>
      <dsp:txXfrm rot="-5400000">
        <a:off x="4114800" y="2828725"/>
        <a:ext cx="4114799" cy="1697236"/>
      </dsp:txXfrm>
    </dsp:sp>
    <dsp:sp modelId="{D2E5A709-E891-4814-AD21-9D99B4BB5317}">
      <dsp:nvSpPr>
        <dsp:cNvPr id="0" name=""/>
        <dsp:cNvSpPr/>
      </dsp:nvSpPr>
      <dsp:spPr>
        <a:xfrm>
          <a:off x="2880359" y="1697236"/>
          <a:ext cx="2468880" cy="1131490"/>
        </a:xfrm>
        <a:prstGeom prst="roundRect">
          <a:avLst/>
        </a:prstGeom>
        <a:gradFill rotWithShape="0">
          <a:gsLst>
            <a:gs pos="0">
              <a:schemeClr val="accent3">
                <a:tint val="60000"/>
                <a:hueOff val="0"/>
                <a:satOff val="0"/>
                <a:lumOff val="0"/>
                <a:alphaOff val="0"/>
                <a:tint val="45000"/>
                <a:satMod val="200000"/>
              </a:schemeClr>
            </a:gs>
            <a:gs pos="30000">
              <a:schemeClr val="accent3">
                <a:tint val="60000"/>
                <a:hueOff val="0"/>
                <a:satOff val="0"/>
                <a:lumOff val="0"/>
                <a:alphaOff val="0"/>
                <a:tint val="61000"/>
                <a:satMod val="200000"/>
              </a:schemeClr>
            </a:gs>
            <a:gs pos="45000">
              <a:schemeClr val="accent3">
                <a:tint val="60000"/>
                <a:hueOff val="0"/>
                <a:satOff val="0"/>
                <a:lumOff val="0"/>
                <a:alphaOff val="0"/>
                <a:tint val="66000"/>
                <a:satMod val="200000"/>
              </a:schemeClr>
            </a:gs>
            <a:gs pos="55000">
              <a:schemeClr val="accent3">
                <a:tint val="60000"/>
                <a:hueOff val="0"/>
                <a:satOff val="0"/>
                <a:lumOff val="0"/>
                <a:alphaOff val="0"/>
                <a:tint val="66000"/>
                <a:satMod val="200000"/>
              </a:schemeClr>
            </a:gs>
            <a:gs pos="73000">
              <a:schemeClr val="accent3">
                <a:tint val="60000"/>
                <a:hueOff val="0"/>
                <a:satOff val="0"/>
                <a:lumOff val="0"/>
                <a:alphaOff val="0"/>
                <a:tint val="61000"/>
                <a:satMod val="200000"/>
              </a:schemeClr>
            </a:gs>
            <a:gs pos="100000">
              <a:schemeClr val="accent3">
                <a:tint val="60000"/>
                <a:hueOff val="0"/>
                <a:satOff val="0"/>
                <a:lumOff val="0"/>
                <a:alphaOff val="0"/>
                <a:tint val="45000"/>
                <a:satMod val="200000"/>
              </a:schemeClr>
            </a:gs>
          </a:gsLst>
          <a:lin ang="950000" scaled="1"/>
        </a:gra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Family</a:t>
          </a:r>
          <a:endParaRPr lang="en-US" sz="3100" kern="1200" dirty="0"/>
        </a:p>
      </dsp:txBody>
      <dsp:txXfrm>
        <a:off x="2935594" y="1752471"/>
        <a:ext cx="2358410" cy="102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5B603-B99C-4FC9-9E5B-53E21BFF884F}">
      <dsp:nvSpPr>
        <dsp:cNvPr id="0" name=""/>
        <dsp:cNvSpPr/>
      </dsp:nvSpPr>
      <dsp:spPr>
        <a:xfrm>
          <a:off x="2565" y="276005"/>
          <a:ext cx="2501152"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Local Level</a:t>
          </a:r>
          <a:endParaRPr lang="en-US" sz="1400" kern="1200" dirty="0"/>
        </a:p>
      </dsp:txBody>
      <dsp:txXfrm>
        <a:off x="2565" y="276005"/>
        <a:ext cx="2501152" cy="403200"/>
      </dsp:txXfrm>
    </dsp:sp>
    <dsp:sp modelId="{CA4DD06E-8744-4BD1-A1F1-33460B8A220E}">
      <dsp:nvSpPr>
        <dsp:cNvPr id="0" name=""/>
        <dsp:cNvSpPr/>
      </dsp:nvSpPr>
      <dsp:spPr>
        <a:xfrm>
          <a:off x="2565" y="679205"/>
          <a:ext cx="2501152" cy="372530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Promotes the organization of families in Associations creating meeting points for self help and solidarity.</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Act as political pressure for local municipalities and institutions.</a:t>
          </a:r>
        </a:p>
        <a:p>
          <a:pPr marL="114300" lvl="1" indent="-114300" algn="l" defTabSz="622300">
            <a:lnSpc>
              <a:spcPct val="90000"/>
            </a:lnSpc>
            <a:spcBef>
              <a:spcPct val="0"/>
            </a:spcBef>
            <a:spcAft>
              <a:spcPct val="15000"/>
            </a:spcAft>
            <a:buChar char="••"/>
          </a:pPr>
          <a:r>
            <a:rPr lang="en-US" sz="1400" b="0" kern="1200" dirty="0" smtClean="0"/>
            <a:t>Establish centers for occupation and support while employing actions for the reduction of stigma in mental illness.</a:t>
          </a:r>
        </a:p>
      </dsp:txBody>
      <dsp:txXfrm>
        <a:off x="2565" y="679205"/>
        <a:ext cx="2501152" cy="3725308"/>
      </dsp:txXfrm>
    </dsp:sp>
    <dsp:sp modelId="{5A92F288-C2D6-4D1C-8185-01B06532D054}">
      <dsp:nvSpPr>
        <dsp:cNvPr id="0" name=""/>
        <dsp:cNvSpPr/>
      </dsp:nvSpPr>
      <dsp:spPr>
        <a:xfrm>
          <a:off x="2853879" y="276005"/>
          <a:ext cx="2501152"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National Level</a:t>
          </a:r>
          <a:endParaRPr lang="en-US" sz="1400" kern="1200" dirty="0"/>
        </a:p>
      </dsp:txBody>
      <dsp:txXfrm>
        <a:off x="2853879" y="276005"/>
        <a:ext cx="2501152" cy="403200"/>
      </dsp:txXfrm>
    </dsp:sp>
    <dsp:sp modelId="{8C510BE3-BCAD-4D0E-BE4A-F8D997FD2DC5}">
      <dsp:nvSpPr>
        <dsp:cNvPr id="0" name=""/>
        <dsp:cNvSpPr/>
      </dsp:nvSpPr>
      <dsp:spPr>
        <a:xfrm>
          <a:off x="2853879" y="679205"/>
          <a:ext cx="2501152" cy="372530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Influence decision making processes for the participation of family and user representatives.</a:t>
          </a:r>
          <a:endParaRPr lang="en-US" sz="1400" kern="1200" dirty="0"/>
        </a:p>
        <a:p>
          <a:pPr marL="114300" lvl="1" indent="-114300" algn="l" defTabSz="622300">
            <a:lnSpc>
              <a:spcPct val="90000"/>
            </a:lnSpc>
            <a:spcBef>
              <a:spcPct val="0"/>
            </a:spcBef>
            <a:spcAft>
              <a:spcPct val="15000"/>
            </a:spcAft>
            <a:buChar char="••"/>
          </a:pPr>
          <a:r>
            <a:rPr lang="en-US" sz="1400" kern="1200" dirty="0" smtClean="0"/>
            <a:t>Promotes issues concerning persons suffering from a mental illness and their families.</a:t>
          </a:r>
          <a:endParaRPr lang="en-US" sz="1400" kern="1200" dirty="0"/>
        </a:p>
        <a:p>
          <a:pPr marL="114300" lvl="1" indent="-114300" algn="l" defTabSz="622300">
            <a:lnSpc>
              <a:spcPct val="90000"/>
            </a:lnSpc>
            <a:spcBef>
              <a:spcPct val="0"/>
            </a:spcBef>
            <a:spcAft>
              <a:spcPct val="15000"/>
            </a:spcAft>
            <a:buChar char="••"/>
          </a:pPr>
          <a:r>
            <a:rPr lang="en-US" sz="1400" kern="1200" dirty="0" smtClean="0"/>
            <a:t>Submits suggestions for law regulations.</a:t>
          </a:r>
          <a:endParaRPr lang="en-US" sz="1400" kern="1200" dirty="0"/>
        </a:p>
        <a:p>
          <a:pPr marL="114300" lvl="1" indent="-114300" algn="l" defTabSz="622300">
            <a:lnSpc>
              <a:spcPct val="90000"/>
            </a:lnSpc>
            <a:spcBef>
              <a:spcPct val="0"/>
            </a:spcBef>
            <a:spcAft>
              <a:spcPct val="15000"/>
            </a:spcAft>
            <a:buChar char="••"/>
          </a:pPr>
          <a:r>
            <a:rPr lang="en-US" sz="1400" kern="1200" dirty="0" smtClean="0"/>
            <a:t>Organizes, co-ordinates meetings and training </a:t>
          </a:r>
          <a:r>
            <a:rPr lang="en-US" sz="1400" kern="1200" dirty="0" err="1" smtClean="0"/>
            <a:t>activites</a:t>
          </a:r>
          <a:r>
            <a:rPr lang="en-US" sz="1400" kern="1200" dirty="0" smtClean="0"/>
            <a:t> for all the members in Greece.</a:t>
          </a:r>
          <a:endParaRPr lang="en-US" sz="1400" kern="1200" dirty="0"/>
        </a:p>
        <a:p>
          <a:pPr marL="114300" lvl="1" indent="-114300" algn="l" defTabSz="622300">
            <a:lnSpc>
              <a:spcPct val="90000"/>
            </a:lnSpc>
            <a:spcBef>
              <a:spcPct val="0"/>
            </a:spcBef>
            <a:spcAft>
              <a:spcPct val="15000"/>
            </a:spcAft>
            <a:buChar char="••"/>
          </a:pPr>
          <a:r>
            <a:rPr lang="en-US" sz="1400" kern="1200" dirty="0" smtClean="0"/>
            <a:t>Participates actively in congresses, and other events for mental health throughout Greece.</a:t>
          </a:r>
          <a:endParaRPr lang="en-US" sz="1400" kern="1200" dirty="0"/>
        </a:p>
      </dsp:txBody>
      <dsp:txXfrm>
        <a:off x="2853879" y="679205"/>
        <a:ext cx="2501152" cy="3725308"/>
      </dsp:txXfrm>
    </dsp:sp>
    <dsp:sp modelId="{1B7D9D18-FC7F-4C6A-AC0A-C71D85AB6275}">
      <dsp:nvSpPr>
        <dsp:cNvPr id="0" name=""/>
        <dsp:cNvSpPr/>
      </dsp:nvSpPr>
      <dsp:spPr>
        <a:xfrm>
          <a:off x="5705193" y="276005"/>
          <a:ext cx="2501152"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International Level</a:t>
          </a:r>
          <a:endParaRPr lang="en-US" sz="1400" kern="1200" dirty="0"/>
        </a:p>
      </dsp:txBody>
      <dsp:txXfrm>
        <a:off x="5705193" y="276005"/>
        <a:ext cx="2501152" cy="403200"/>
      </dsp:txXfrm>
    </dsp:sp>
    <dsp:sp modelId="{CB5E7463-5A58-40DC-97C1-798E38A576EE}">
      <dsp:nvSpPr>
        <dsp:cNvPr id="0" name=""/>
        <dsp:cNvSpPr/>
      </dsp:nvSpPr>
      <dsp:spPr>
        <a:xfrm>
          <a:off x="5705193" y="679205"/>
          <a:ext cx="2501152" cy="372530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Regular member of the National Federation</a:t>
          </a:r>
          <a:r>
            <a:rPr lang="en-US" sz="1400" kern="1200" baseline="0" dirty="0" smtClean="0"/>
            <a:t> of Persons with Disabilities (ESAEA)</a:t>
          </a:r>
          <a:endParaRPr lang="en-US" sz="1400" kern="1200" dirty="0"/>
        </a:p>
        <a:p>
          <a:pPr marL="114300" lvl="1" indent="-114300" algn="l" defTabSz="622300">
            <a:lnSpc>
              <a:spcPct val="90000"/>
            </a:lnSpc>
            <a:spcBef>
              <a:spcPct val="0"/>
            </a:spcBef>
            <a:spcAft>
              <a:spcPct val="15000"/>
            </a:spcAft>
            <a:buChar char="••"/>
          </a:pPr>
          <a:r>
            <a:rPr lang="en-US" sz="1400" kern="1200" baseline="0" dirty="0" smtClean="0"/>
            <a:t>Participates in the special Committee for the Protection of Human Rights of persons suffering from a mental </a:t>
          </a:r>
          <a:r>
            <a:rPr lang="en-US" sz="1400" kern="1200" baseline="0" dirty="0" err="1" smtClean="0"/>
            <a:t>ilness</a:t>
          </a:r>
          <a:endParaRPr lang="en-US" sz="1400" kern="1200" baseline="0" dirty="0" smtClean="0"/>
        </a:p>
        <a:p>
          <a:pPr marL="114300" lvl="1" indent="-114300" algn="l" defTabSz="622300">
            <a:lnSpc>
              <a:spcPct val="90000"/>
            </a:lnSpc>
            <a:spcBef>
              <a:spcPct val="0"/>
            </a:spcBef>
            <a:spcAft>
              <a:spcPct val="15000"/>
            </a:spcAft>
            <a:buChar char="••"/>
          </a:pPr>
          <a:r>
            <a:rPr lang="en-US" sz="1400" kern="1200" baseline="0" dirty="0" smtClean="0"/>
            <a:t>Board Member of the Greek Branch of the World Association for Psychosocial Rehabilitation (WAPR)</a:t>
          </a:r>
        </a:p>
        <a:p>
          <a:pPr marL="114300" lvl="1" indent="-114300" algn="l" defTabSz="622300">
            <a:lnSpc>
              <a:spcPct val="90000"/>
            </a:lnSpc>
            <a:spcBef>
              <a:spcPct val="0"/>
            </a:spcBef>
            <a:spcAft>
              <a:spcPct val="15000"/>
            </a:spcAft>
            <a:buChar char="••"/>
          </a:pPr>
          <a:r>
            <a:rPr lang="en-US" sz="1400" kern="1200" baseline="0" dirty="0" smtClean="0"/>
            <a:t>Tries to benefit and exchange </a:t>
          </a:r>
          <a:r>
            <a:rPr lang="en-US" sz="1400" kern="1200" baseline="0" dirty="0" err="1" smtClean="0"/>
            <a:t>knowlegde</a:t>
          </a:r>
          <a:r>
            <a:rPr lang="en-US" sz="1400" kern="1200" baseline="0" dirty="0" smtClean="0"/>
            <a:t> with other organizations at an international level; specifically by participating in EUFAMI and GAMIAN activities</a:t>
          </a:r>
        </a:p>
      </dsp:txBody>
      <dsp:txXfrm>
        <a:off x="5705193" y="679205"/>
        <a:ext cx="2501152" cy="37253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7BA866-7F58-4B8D-975B-A586A3CD5788}" type="datetimeFigureOut">
              <a:rPr lang="el-GR" smtClean="0"/>
              <a:pPr/>
              <a:t>8/11/2018</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4DA5AF-6D83-4295-A1FD-453F2BAE5DEC}" type="slidenum">
              <a:rPr lang="el-GR" smtClean="0"/>
              <a:pPr/>
              <a:t>‹#›</a:t>
            </a:fld>
            <a:endParaRPr lang="el-GR"/>
          </a:p>
        </p:txBody>
      </p:sp>
    </p:spTree>
    <p:extLst>
      <p:ext uri="{BB962C8B-B14F-4D97-AF65-F5344CB8AC3E}">
        <p14:creationId xmlns:p14="http://schemas.microsoft.com/office/powerpoint/2010/main" val="415534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20063-8C68-437A-B482-128C28CE7D7D}" type="datetimeFigureOut">
              <a:rPr lang="el-GR" smtClean="0"/>
              <a:pPr/>
              <a:t>8/11/2018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39A0D-C7D1-4160-A82B-9BB7FDBBEA77}" type="slidenum">
              <a:rPr lang="el-GR" smtClean="0"/>
              <a:pPr/>
              <a:t>‹#›</a:t>
            </a:fld>
            <a:endParaRPr lang="el-GR"/>
          </a:p>
        </p:txBody>
      </p:sp>
    </p:spTree>
    <p:extLst>
      <p:ext uri="{BB962C8B-B14F-4D97-AF65-F5344CB8AC3E}">
        <p14:creationId xmlns:p14="http://schemas.microsoft.com/office/powerpoint/2010/main" val="305701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baseline="0" dirty="0" smtClean="0"/>
          </a:p>
        </p:txBody>
      </p:sp>
      <p:sp>
        <p:nvSpPr>
          <p:cNvPr id="4" name="3 - Θέση αριθμού διαφάνειας"/>
          <p:cNvSpPr>
            <a:spLocks noGrp="1"/>
          </p:cNvSpPr>
          <p:nvPr>
            <p:ph type="sldNum" sz="quarter" idx="10"/>
          </p:nvPr>
        </p:nvSpPr>
        <p:spPr/>
        <p:txBody>
          <a:bodyPr/>
          <a:lstStyle/>
          <a:p>
            <a:fld id="{C4E39A0D-C7D1-4160-A82B-9BB7FDBBEA77}"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4E39A0D-C7D1-4160-A82B-9BB7FDBBEA77}"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C4E39A0D-C7D1-4160-A82B-9BB7FDBBEA77}" type="slidenum">
              <a:rPr lang="el-GR" smtClean="0"/>
              <a:pPr/>
              <a:t>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8991D-36C7-4637-96CC-40267C5CB11C}" type="slidenum">
              <a:rPr lang="el-GR"/>
              <a:pPr/>
              <a:t>17</a:t>
            </a:fld>
            <a:endParaRPr lang="el-G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C4E39A0D-C7D1-4160-A82B-9BB7FDBBEA77}" type="slidenum">
              <a:rPr lang="el-GR" smtClean="0"/>
              <a:pPr/>
              <a:t>34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48825B6F-FEA6-41BA-9F88-7166B095A4B2}" type="slidenum">
              <a:rPr lang="en-US"/>
              <a:pPr/>
              <a:t>41</a:t>
            </a:fld>
            <a:endParaRPr lang="en-US"/>
          </a:p>
        </p:txBody>
      </p:sp>
      <p:sp>
        <p:nvSpPr>
          <p:cNvPr id="38915" name="Rectangle 7"/>
          <p:cNvSpPr txBox="1">
            <a:spLocks noGrp="1" noChangeArrowheads="1"/>
          </p:cNvSpPr>
          <p:nvPr/>
        </p:nvSpPr>
        <p:spPr bwMode="auto">
          <a:xfrm>
            <a:off x="3884120" y="8685632"/>
            <a:ext cx="2972280" cy="456909"/>
          </a:xfrm>
          <a:prstGeom prst="rect">
            <a:avLst/>
          </a:prstGeom>
          <a:noFill/>
          <a:ln w="9525">
            <a:noFill/>
            <a:miter lim="800000"/>
            <a:headEnd/>
            <a:tailEnd/>
          </a:ln>
          <a:effectLst/>
        </p:spPr>
        <p:txBody>
          <a:bodyPr lIns="91429" tIns="45714" rIns="91429" bIns="45714" anchor="b"/>
          <a:lstStyle/>
          <a:p>
            <a:pPr algn="r"/>
            <a:fld id="{48C9AFE0-4FC9-431D-9991-1D35E29D00B6}" type="slidenum">
              <a:rPr lang="en-US" sz="1200">
                <a:ea typeface="MS PGothic" pitchFamily="34" charset="-128"/>
              </a:rPr>
              <a:pPr algn="r"/>
              <a:t>41</a:t>
            </a:fld>
            <a:endParaRPr lang="en-US" sz="1200">
              <a:ea typeface="MS PGothic" pitchFamily="34" charset="-128"/>
            </a:endParaRPr>
          </a:p>
        </p:txBody>
      </p:sp>
      <p:sp>
        <p:nvSpPr>
          <p:cNvPr id="38916" name="Rectangle 2"/>
          <p:cNvSpPr>
            <a:spLocks noGrp="1" noRot="1" noChangeAspect="1" noChangeArrowheads="1" noTextEdit="1"/>
          </p:cNvSpPr>
          <p:nvPr>
            <p:ph type="sldImg"/>
          </p:nvPr>
        </p:nvSpPr>
        <p:spPr>
          <a:xfrm>
            <a:off x="1968500" y="150813"/>
            <a:ext cx="2849563" cy="2136775"/>
          </a:xfrm>
          <a:ln/>
        </p:spPr>
      </p:sp>
      <p:sp>
        <p:nvSpPr>
          <p:cNvPr id="38919" name="Rectangle 7"/>
          <p:cNvSpPr>
            <a:spLocks noGrp="1" noChangeArrowheads="1"/>
          </p:cNvSpPr>
          <p:nvPr>
            <p:ph type="body" idx="1"/>
          </p:nvPr>
        </p:nvSpPr>
        <p:spPr>
          <a:noFill/>
        </p:spPr>
        <p:txBody>
          <a:bodyPr/>
          <a:lstStyle/>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BC2B6F5-3408-481D-A629-3DB7EB199F2B}" type="slidenum">
              <a:rPr lang="en-US"/>
              <a:pPr/>
              <a:t>42</a:t>
            </a:fld>
            <a:endParaRPr lang="en-US"/>
          </a:p>
        </p:txBody>
      </p:sp>
      <p:sp>
        <p:nvSpPr>
          <p:cNvPr id="40963" name="Rectangle 7"/>
          <p:cNvSpPr txBox="1">
            <a:spLocks noGrp="1" noChangeArrowheads="1"/>
          </p:cNvSpPr>
          <p:nvPr/>
        </p:nvSpPr>
        <p:spPr bwMode="auto">
          <a:xfrm>
            <a:off x="3884120" y="8685632"/>
            <a:ext cx="2972280" cy="456909"/>
          </a:xfrm>
          <a:prstGeom prst="rect">
            <a:avLst/>
          </a:prstGeom>
          <a:noFill/>
          <a:ln w="9525">
            <a:noFill/>
            <a:miter lim="800000"/>
            <a:headEnd/>
            <a:tailEnd/>
          </a:ln>
          <a:effectLst/>
        </p:spPr>
        <p:txBody>
          <a:bodyPr lIns="91429" tIns="45714" rIns="91429" bIns="45714" anchor="b"/>
          <a:lstStyle/>
          <a:p>
            <a:pPr algn="r"/>
            <a:fld id="{AA2CA788-832C-4C5C-8D5A-D25802D33DE0}" type="slidenum">
              <a:rPr lang="en-US" sz="1200">
                <a:ea typeface="MS PGothic" pitchFamily="34" charset="-128"/>
              </a:rPr>
              <a:pPr algn="r"/>
              <a:t>42</a:t>
            </a:fld>
            <a:endParaRPr lang="en-US" sz="1200">
              <a:ea typeface="MS PGothic" pitchFamily="34" charset="-128"/>
            </a:endParaRPr>
          </a:p>
        </p:txBody>
      </p:sp>
      <p:sp>
        <p:nvSpPr>
          <p:cNvPr id="40964" name="Rectangle 2"/>
          <p:cNvSpPr>
            <a:spLocks noGrp="1" noRot="1" noChangeAspect="1" noChangeArrowheads="1" noTextEdit="1"/>
          </p:cNvSpPr>
          <p:nvPr>
            <p:ph type="sldImg"/>
          </p:nvPr>
        </p:nvSpPr>
        <p:spPr>
          <a:xfrm>
            <a:off x="2154238" y="136525"/>
            <a:ext cx="2332037" cy="1749425"/>
          </a:xfrm>
          <a:ln/>
        </p:spPr>
      </p:sp>
      <p:sp>
        <p:nvSpPr>
          <p:cNvPr id="40967" name="Rectangle 7"/>
          <p:cNvSpPr>
            <a:spLocks noGrp="1" noChangeArrowheads="1"/>
          </p:cNvSpPr>
          <p:nvPr>
            <p:ph type="body" idx="1"/>
          </p:nvPr>
        </p:nvSpPr>
        <p:spPr>
          <a:noFill/>
        </p:spPr>
        <p:txBody>
          <a:bodyPr/>
          <a:lstStyle/>
          <a:p>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8" name="Slide Number Placeholder 3"/>
          <p:cNvSpPr>
            <a:spLocks noGrp="1"/>
          </p:cNvSpPr>
          <p:nvPr>
            <p:ph type="sldNum" sz="quarter" idx="5"/>
          </p:nvPr>
        </p:nvSpPr>
        <p:spPr>
          <a:noFill/>
          <a:ln>
            <a:miter lim="800000"/>
            <a:headEnd/>
            <a:tailEnd/>
          </a:ln>
        </p:spPr>
        <p:txBody>
          <a:bodyPr/>
          <a:lstStyle/>
          <a:p>
            <a:fld id="{B3FAEC48-E27D-42D5-A375-5010F834592D}" type="slidenum">
              <a:rPr lang="en-US"/>
              <a:pPr/>
              <a:t>43</a:t>
            </a:fld>
            <a:endParaRPr lang="en-US"/>
          </a:p>
        </p:txBody>
      </p:sp>
      <p:sp>
        <p:nvSpPr>
          <p:cNvPr id="41990" name="Rectangle 6"/>
          <p:cNvSpPr>
            <a:spLocks noGrp="1" noChangeArrowheads="1"/>
          </p:cNvSpPr>
          <p:nvPr>
            <p:ph type="body" idx="1"/>
          </p:nvPr>
        </p:nvSpPr>
        <p:spPr>
          <a:noFill/>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49EC8FFC-C705-458D-8694-3F727B56F1AD}" type="datetimeFigureOut">
              <a:rPr lang="el-GR" smtClean="0"/>
              <a:pPr/>
              <a:t>8/11/2018</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863CF0D2-D4A3-4522-B3D4-02CDCB2B15DD}"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fld id="{7B72485E-3193-4577-8B40-905C480DD3AD}" type="slidenum">
              <a:rPr lang="el-GR"/>
              <a:pPr/>
              <a:t>‹#›</a:t>
            </a:fld>
            <a:endParaRPr lang="el-GR"/>
          </a:p>
        </p:txBody>
      </p:sp>
    </p:spTree>
  </p:cSld>
  <p:clrMapOvr>
    <a:masterClrMapping/>
  </p:clrMapOvr>
  <p:transition spd="slow" advClick="0">
    <p:pull dir="r"/>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49EC8FFC-C705-458D-8694-3F727B56F1AD}" type="datetimeFigureOut">
              <a:rPr lang="el-GR" smtClean="0"/>
              <a:pPr/>
              <a:t>8/11/2018</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863CF0D2-D4A3-4522-B3D4-02CDCB2B15DD}"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C8FFC-C705-458D-8694-3F727B56F1AD}"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3CF0D2-D4A3-4522-B3D4-02CDCB2B15D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11 - Εικόνα" descr="back.jpg"/>
          <p:cNvPicPr>
            <a:picLocks noChangeAspect="1"/>
          </p:cNvPicPr>
          <p:nvPr userDrawn="1"/>
        </p:nvPicPr>
        <p:blipFill>
          <a:blip r:embed="rId14" cstate="print"/>
          <a:stretch>
            <a:fillRect/>
          </a:stretch>
        </p:blipFill>
        <p:spPr>
          <a:xfrm>
            <a:off x="1902" y="0"/>
            <a:ext cx="9140196" cy="6858000"/>
          </a:xfrm>
          <a:prstGeom prst="rect">
            <a:avLst/>
          </a:prstGeom>
        </p:spPr>
      </p:pic>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9EC8FFC-C705-458D-8694-3F727B56F1AD}" type="datetimeFigureOut">
              <a:rPr lang="el-GR" smtClean="0"/>
              <a:pPr/>
              <a:t>8/11/2018</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63CF0D2-D4A3-4522-B3D4-02CDCB2B15DD}"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pull dir="r"/>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back.jpg"/>
          <p:cNvPicPr>
            <a:picLocks noChangeAspect="1"/>
          </p:cNvPicPr>
          <p:nvPr/>
        </p:nvPicPr>
        <p:blipFill>
          <a:blip r:embed="rId3" cstate="print"/>
          <a:stretch>
            <a:fillRect/>
          </a:stretch>
        </p:blipFill>
        <p:spPr>
          <a:xfrm>
            <a:off x="1902" y="963488"/>
            <a:ext cx="9140196" cy="6858000"/>
          </a:xfrm>
          <a:prstGeom prst="rect">
            <a:avLst/>
          </a:prstGeom>
        </p:spPr>
      </p:pic>
      <p:sp>
        <p:nvSpPr>
          <p:cNvPr id="2" name="1 - Τίτλος"/>
          <p:cNvSpPr>
            <a:spLocks noGrp="1"/>
          </p:cNvSpPr>
          <p:nvPr>
            <p:ph type="ctrTitle"/>
          </p:nvPr>
        </p:nvSpPr>
        <p:spPr>
          <a:xfrm>
            <a:off x="1219200" y="1772816"/>
            <a:ext cx="6858000" cy="990600"/>
          </a:xfrm>
        </p:spPr>
        <p:txBody>
          <a:bodyPr>
            <a:noAutofit/>
          </a:bodyPr>
          <a:lstStyle/>
          <a:p>
            <a:r>
              <a:rPr lang="en-US" sz="3600" i="1" dirty="0" smtClean="0"/>
              <a:t>Impact of Financial Crisis on Mental Health : Greece</a:t>
            </a:r>
            <a:endParaRPr lang="el-GR" sz="3600" dirty="0"/>
          </a:p>
        </p:txBody>
      </p:sp>
      <p:sp>
        <p:nvSpPr>
          <p:cNvPr id="3" name="2 - Υπότιτλος"/>
          <p:cNvSpPr>
            <a:spLocks noGrp="1"/>
          </p:cNvSpPr>
          <p:nvPr>
            <p:ph type="subTitle" idx="1"/>
          </p:nvPr>
        </p:nvSpPr>
        <p:spPr>
          <a:xfrm>
            <a:off x="1219200" y="4786322"/>
            <a:ext cx="6858000" cy="1000132"/>
          </a:xfrm>
        </p:spPr>
        <p:txBody>
          <a:bodyPr>
            <a:normAutofit fontScale="92500" lnSpcReduction="20000"/>
          </a:bodyPr>
          <a:lstStyle/>
          <a:p>
            <a:r>
              <a:rPr lang="en-US" dirty="0" smtClean="0"/>
              <a:t>Stelios Stylianidis,</a:t>
            </a:r>
          </a:p>
          <a:p>
            <a:r>
              <a:rPr lang="en-US" dirty="0" smtClean="0"/>
              <a:t>Prof. of Social Psychiatry, </a:t>
            </a:r>
            <a:r>
              <a:rPr lang="en-US" dirty="0" err="1" smtClean="0"/>
              <a:t>Panteion</a:t>
            </a:r>
            <a:r>
              <a:rPr lang="en-US" dirty="0" smtClean="0"/>
              <a:t> Univ. Athens</a:t>
            </a:r>
          </a:p>
          <a:p>
            <a:r>
              <a:rPr lang="en-US" dirty="0" smtClean="0"/>
              <a:t>Sc. Director of EPAPSY</a:t>
            </a:r>
            <a:endParaRPr lang="en-US" dirty="0"/>
          </a:p>
        </p:txBody>
      </p:sp>
      <p:sp>
        <p:nvSpPr>
          <p:cNvPr id="6" name="2 - Υπότιτλος"/>
          <p:cNvSpPr txBox="1">
            <a:spLocks/>
          </p:cNvSpPr>
          <p:nvPr/>
        </p:nvSpPr>
        <p:spPr>
          <a:xfrm>
            <a:off x="1071538" y="5124450"/>
            <a:ext cx="6858000" cy="590566"/>
          </a:xfrm>
          <a:prstGeom prst="rect">
            <a:avLst/>
          </a:prstGeom>
        </p:spPr>
        <p:txBody>
          <a:bodyPr vert="horz">
            <a:normAutofit/>
          </a:bodyPr>
          <a:lstStyle/>
          <a:p>
            <a:pPr marL="0" marR="0" lvl="0" indent="0"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Structural Problems in the National Healthcare System (ESY)</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n-US" dirty="0" smtClean="0">
                <a:solidFill>
                  <a:srgbClr val="FF0000"/>
                </a:solidFill>
              </a:rPr>
              <a:t>Irrational distribution of services</a:t>
            </a:r>
          </a:p>
          <a:p>
            <a:r>
              <a:rPr lang="en-US" dirty="0" smtClean="0">
                <a:solidFill>
                  <a:srgbClr val="FF0000"/>
                </a:solidFill>
              </a:rPr>
              <a:t>Large number of Insurance Funds with different regulations for provisions and different rates of contribution</a:t>
            </a:r>
          </a:p>
          <a:p>
            <a:r>
              <a:rPr lang="en-US" dirty="0" smtClean="0"/>
              <a:t>Infiltration of the Private sector in public health</a:t>
            </a:r>
          </a:p>
          <a:p>
            <a:r>
              <a:rPr lang="en-US" dirty="0" smtClean="0">
                <a:solidFill>
                  <a:srgbClr val="FF0000"/>
                </a:solidFill>
              </a:rPr>
              <a:t>Lack of essential control of the financial data of the system which were unrelated with the produced services</a:t>
            </a:r>
            <a:r>
              <a:rPr lang="en-US" dirty="0" smtClean="0"/>
              <a:t>.</a:t>
            </a:r>
          </a:p>
          <a:p>
            <a:r>
              <a:rPr lang="en-US" dirty="0" smtClean="0">
                <a:solidFill>
                  <a:srgbClr val="FF0000"/>
                </a:solidFill>
              </a:rPr>
              <a:t>The politics of budget cuts proved inefficient</a:t>
            </a:r>
            <a:r>
              <a:rPr lang="en-US" dirty="0" smtClean="0"/>
              <a:t>. The regulations which were changed showed only temporary results with no positive contribution to the restructuring of health sector.</a:t>
            </a:r>
          </a:p>
          <a:p>
            <a:r>
              <a:rPr lang="en-US" dirty="0" smtClean="0"/>
              <a:t>The compression of budget for pharmaceutical products has been reduced by 50% while for technological and healthcare products more than 60%. Major issues of efficacy have been arisen.</a:t>
            </a:r>
          </a:p>
          <a:p>
            <a:r>
              <a:rPr lang="en-US" dirty="0" smtClean="0"/>
              <a:t>The European Public Expense per capita (2013) is +50% of the Greek. </a:t>
            </a:r>
            <a:endParaRPr lang="en-US"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800" dirty="0" smtClean="0"/>
              <a:t>Households’ health expenditures (calculated as percentage of households’ total expenditure) by households’ income class: Greece, 2009. </a:t>
            </a:r>
            <a:r>
              <a:rPr lang="en-US" dirty="0" smtClean="0"/>
              <a:t/>
            </a:r>
            <a:br>
              <a:rPr lang="en-US" dirty="0" smtClean="0"/>
            </a:br>
            <a:r>
              <a:rPr lang="en-US" sz="1800" dirty="0" smtClean="0"/>
              <a:t>(</a:t>
            </a:r>
            <a:r>
              <a:rPr lang="en-US" sz="1800" dirty="0" err="1" smtClean="0"/>
              <a:t>Kondilis</a:t>
            </a:r>
            <a:r>
              <a:rPr lang="en-US" sz="1800" dirty="0" smtClean="0"/>
              <a:t> et al., 2013)</a:t>
            </a:r>
            <a:endParaRPr lang="en-US" sz="1800" dirty="0"/>
          </a:p>
        </p:txBody>
      </p:sp>
      <p:pic>
        <p:nvPicPr>
          <p:cNvPr id="1026" name="Picture 2"/>
          <p:cNvPicPr>
            <a:picLocks noChangeAspect="1" noChangeArrowheads="1"/>
          </p:cNvPicPr>
          <p:nvPr/>
        </p:nvPicPr>
        <p:blipFill>
          <a:blip r:embed="rId2" cstate="print"/>
          <a:srcRect l="8594" t="39583" r="57812" b="22222"/>
          <a:stretch>
            <a:fillRect/>
          </a:stretch>
        </p:blipFill>
        <p:spPr bwMode="auto">
          <a:xfrm>
            <a:off x="1145256" y="1207335"/>
            <a:ext cx="6739112" cy="4309897"/>
          </a:xfrm>
          <a:prstGeom prst="rect">
            <a:avLst/>
          </a:prstGeom>
          <a:noFill/>
          <a:ln w="9525">
            <a:noFill/>
            <a:miter lim="800000"/>
            <a:headEnd/>
            <a:tailEnd/>
          </a:ln>
          <a:effectLst/>
        </p:spPr>
      </p:pic>
      <p:sp>
        <p:nvSpPr>
          <p:cNvPr id="4" name="3 - TextBox"/>
          <p:cNvSpPr txBox="1"/>
          <p:nvPr/>
        </p:nvSpPr>
        <p:spPr>
          <a:xfrm>
            <a:off x="467544" y="5589240"/>
            <a:ext cx="8280920" cy="646331"/>
          </a:xfrm>
          <a:prstGeom prst="rect">
            <a:avLst/>
          </a:prstGeom>
          <a:noFill/>
        </p:spPr>
        <p:txBody>
          <a:bodyPr wrap="square" rtlCol="0">
            <a:spAutoFit/>
          </a:bodyPr>
          <a:lstStyle/>
          <a:p>
            <a:r>
              <a:rPr lang="en-US" dirty="0" smtClean="0">
                <a:solidFill>
                  <a:srgbClr val="FF0000"/>
                </a:solidFill>
              </a:rPr>
              <a:t>Low-income households during the crisis spent an even larger share of their reduced</a:t>
            </a:r>
          </a:p>
          <a:p>
            <a:r>
              <a:rPr lang="en-US" dirty="0" smtClean="0">
                <a:solidFill>
                  <a:srgbClr val="FF0000"/>
                </a:solidFill>
              </a:rPr>
              <a:t>income to access health services such as pharmaceuticals and hospital services.</a:t>
            </a:r>
            <a:endParaRPr lang="en-US" dirty="0">
              <a:solidFill>
                <a:srgbClr val="FF0000"/>
              </a:solidFill>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Poverty and Unemployment</a:t>
            </a:r>
            <a:endParaRPr lang="en-US" dirty="0"/>
          </a:p>
        </p:txBody>
      </p:sp>
      <p:sp>
        <p:nvSpPr>
          <p:cNvPr id="3" name="2 - Θέση περιεχομένου"/>
          <p:cNvSpPr>
            <a:spLocks noGrp="1"/>
          </p:cNvSpPr>
          <p:nvPr>
            <p:ph sz="quarter" idx="1"/>
          </p:nvPr>
        </p:nvSpPr>
        <p:spPr/>
        <p:txBody>
          <a:bodyPr/>
          <a:lstStyle/>
          <a:p>
            <a:r>
              <a:rPr lang="en-US" sz="1200" dirty="0" smtClean="0"/>
              <a:t>Unemployment rate rose from 24.8% (2012) to 27% (2013)</a:t>
            </a:r>
          </a:p>
          <a:p>
            <a:r>
              <a:rPr lang="en-US" sz="1200" dirty="0" smtClean="0"/>
              <a:t>36.4% of the Greek population lives at risk of poverty and social exclusion</a:t>
            </a:r>
            <a:endParaRPr lang="en-US" sz="1200" dirty="0"/>
          </a:p>
        </p:txBody>
      </p:sp>
      <p:graphicFrame>
        <p:nvGraphicFramePr>
          <p:cNvPr id="4" name="Chart 1"/>
          <p:cNvGraphicFramePr>
            <a:graphicFrameLocks/>
          </p:cNvGraphicFramePr>
          <p:nvPr/>
        </p:nvGraphicFramePr>
        <p:xfrm>
          <a:off x="500034" y="1807074"/>
          <a:ext cx="7741755" cy="3836504"/>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2214546" y="1735636"/>
            <a:ext cx="4429156" cy="369332"/>
          </a:xfrm>
          <a:prstGeom prst="rect">
            <a:avLst/>
          </a:prstGeom>
          <a:noFill/>
        </p:spPr>
        <p:txBody>
          <a:bodyPr wrap="square" rtlCol="0">
            <a:spAutoFit/>
          </a:bodyPr>
          <a:lstStyle/>
          <a:p>
            <a:r>
              <a:rPr lang="en-US" i="1" dirty="0" smtClean="0"/>
              <a:t>People at risk of poverty or social exclusion </a:t>
            </a:r>
          </a:p>
        </p:txBody>
      </p:sp>
      <p:sp>
        <p:nvSpPr>
          <p:cNvPr id="7" name="6 - TextBox"/>
          <p:cNvSpPr txBox="1"/>
          <p:nvPr/>
        </p:nvSpPr>
        <p:spPr>
          <a:xfrm>
            <a:off x="500034" y="5643578"/>
            <a:ext cx="8143932" cy="900246"/>
          </a:xfrm>
          <a:prstGeom prst="rect">
            <a:avLst/>
          </a:prstGeom>
          <a:noFill/>
        </p:spPr>
        <p:txBody>
          <a:bodyPr wrap="square" rtlCol="0">
            <a:spAutoFit/>
          </a:bodyPr>
          <a:lstStyle/>
          <a:p>
            <a:pPr lvl="0"/>
            <a:r>
              <a:rPr lang="en-US" sz="1050" b="1" dirty="0" smtClean="0"/>
              <a:t>Poor social and economic circumstances affect health throughout life. </a:t>
            </a:r>
            <a:r>
              <a:rPr lang="en-US" sz="1050" dirty="0" smtClean="0"/>
              <a:t>People further down the social ladder usually run at least twice the risk of serious illness and premature death as those near the top. Nor are the effects confined to the poor: the social gradient in health runs right across society, so that even among middle-class office workers, lower ranking staff suffer much more disease and earlier death than higher ranking staff. (WHO, The Solid Facts, 2003)</a:t>
            </a:r>
          </a:p>
          <a:p>
            <a:endParaRPr lang="en-US" sz="1050" dirty="0"/>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endParaRPr lang="en-US"/>
          </a:p>
        </p:txBody>
      </p:sp>
      <p:pic>
        <p:nvPicPr>
          <p:cNvPr id="43010" name="Picture 2"/>
          <p:cNvPicPr>
            <a:picLocks noChangeAspect="1" noChangeArrowheads="1"/>
          </p:cNvPicPr>
          <p:nvPr/>
        </p:nvPicPr>
        <p:blipFill>
          <a:blip r:embed="rId2" cstate="print"/>
          <a:srcRect l="31641" t="34722" r="33593" b="20833"/>
          <a:stretch>
            <a:fillRect/>
          </a:stretch>
        </p:blipFill>
        <p:spPr bwMode="auto">
          <a:xfrm>
            <a:off x="0" y="71414"/>
            <a:ext cx="9144000" cy="6575461"/>
          </a:xfrm>
          <a:prstGeom prst="rect">
            <a:avLst/>
          </a:prstGeom>
          <a:noFill/>
          <a:ln w="9525">
            <a:noFill/>
            <a:miter lim="800000"/>
            <a:headEnd/>
            <a:tailEnd/>
          </a:ln>
          <a:effectLst/>
        </p:spPr>
      </p:pic>
      <p:sp>
        <p:nvSpPr>
          <p:cNvPr id="5" name="4 - Έλλειψη"/>
          <p:cNvSpPr/>
          <p:nvPr/>
        </p:nvSpPr>
        <p:spPr>
          <a:xfrm>
            <a:off x="5643570" y="2643182"/>
            <a:ext cx="785818"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707886"/>
          </a:xfrm>
          <a:prstGeom prst="rect">
            <a:avLst/>
          </a:prstGeom>
          <a:noFill/>
        </p:spPr>
        <p:txBody>
          <a:bodyPr wrap="square" rtlCol="0">
            <a:spAutoFit/>
          </a:bodyPr>
          <a:lstStyle/>
          <a:p>
            <a:pPr marL="742950" indent="-742950">
              <a:buFont typeface="+mj-lt"/>
              <a:buAutoNum type="arabicPeriod" startAt="3"/>
            </a:pPr>
            <a:r>
              <a:rPr lang="en-US" sz="4000" dirty="0" smtClean="0"/>
              <a:t>Impact on Mental Health</a:t>
            </a:r>
          </a:p>
        </p:txBody>
      </p:sp>
    </p:spTree>
  </p:cSld>
  <p:clrMapOvr>
    <a:masterClrMapping/>
  </p:clrMapOvr>
  <p:transition advClick="0">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Grief or Depression?</a:t>
            </a:r>
            <a:endParaRPr lang="en-US" sz="2800" dirty="0"/>
          </a:p>
        </p:txBody>
      </p:sp>
      <p:sp>
        <p:nvSpPr>
          <p:cNvPr id="3" name="2 - Θέση περιεχομένου"/>
          <p:cNvSpPr>
            <a:spLocks noGrp="1"/>
          </p:cNvSpPr>
          <p:nvPr>
            <p:ph sz="quarter" idx="1"/>
          </p:nvPr>
        </p:nvSpPr>
        <p:spPr>
          <a:xfrm>
            <a:off x="457200" y="1219200"/>
            <a:ext cx="8229600" cy="4658072"/>
          </a:xfrm>
        </p:spPr>
        <p:txBody>
          <a:bodyPr>
            <a:normAutofit fontScale="70000" lnSpcReduction="20000"/>
          </a:bodyPr>
          <a:lstStyle/>
          <a:p>
            <a:r>
              <a:rPr lang="en-US" dirty="0" smtClean="0"/>
              <a:t>Risk factors such as humiliation, defeat or the lack of any prospects that things will get improved in the future can transform a grieving process to depression.  </a:t>
            </a:r>
            <a:r>
              <a:rPr lang="en-US" sz="2000" dirty="0" smtClean="0"/>
              <a:t>(Brown et al., 1995; Farmer and </a:t>
            </a:r>
            <a:r>
              <a:rPr lang="en-US" sz="2000" dirty="0" err="1" smtClean="0"/>
              <a:t>McGufﬁn</a:t>
            </a:r>
            <a:r>
              <a:rPr lang="en-US" sz="2000" dirty="0" smtClean="0"/>
              <a:t>, 2003; </a:t>
            </a:r>
            <a:r>
              <a:rPr lang="en-US" sz="2000" dirty="0" err="1" smtClean="0"/>
              <a:t>Kendler</a:t>
            </a:r>
            <a:r>
              <a:rPr lang="en-US" sz="2000" dirty="0" smtClean="0"/>
              <a:t> et al., 2003).</a:t>
            </a:r>
          </a:p>
          <a:p>
            <a:r>
              <a:rPr lang="en-US" dirty="0" smtClean="0"/>
              <a:t>Increased prevalence of major depression 8.2 % in 2011 compared to 3.3% in 2008 </a:t>
            </a:r>
            <a:r>
              <a:rPr lang="en-US" sz="2000" dirty="0" smtClean="0"/>
              <a:t>(Economou et al., 2013)</a:t>
            </a:r>
          </a:p>
          <a:p>
            <a:r>
              <a:rPr lang="en-US" dirty="0" smtClean="0"/>
              <a:t>People who experience high financial strain manifest a higher number of depressive symptoms in comparison to people with low financial strain.</a:t>
            </a:r>
          </a:p>
          <a:p>
            <a:r>
              <a:rPr lang="en-US" dirty="0" smtClean="0"/>
              <a:t>Depression was found to be inversely associated with cognitive social capital for people in low economic hardship, this did not hold true for generalized anxiety disorder. </a:t>
            </a:r>
            <a:r>
              <a:rPr lang="en-US" sz="2000" dirty="0" smtClean="0"/>
              <a:t>(</a:t>
            </a:r>
            <a:r>
              <a:rPr lang="en-US" sz="2000" dirty="0" err="1" smtClean="0"/>
              <a:t>Economou</a:t>
            </a:r>
            <a:r>
              <a:rPr lang="en-US" sz="2000" dirty="0" smtClean="0"/>
              <a:t> et al., 2014)</a:t>
            </a:r>
          </a:p>
          <a:p>
            <a:r>
              <a:rPr lang="en-US" dirty="0" smtClean="0"/>
              <a:t>Children and Adolescents Mental Health </a:t>
            </a:r>
            <a:r>
              <a:rPr lang="en-US" sz="2000" dirty="0" smtClean="0"/>
              <a:t>(</a:t>
            </a:r>
            <a:r>
              <a:rPr lang="en-US" sz="2000" dirty="0" err="1" smtClean="0"/>
              <a:t>Anagnostopoulos</a:t>
            </a:r>
            <a:r>
              <a:rPr lang="en-US" sz="2000" dirty="0" smtClean="0"/>
              <a:t> and </a:t>
            </a:r>
            <a:r>
              <a:rPr lang="en-US" sz="2000" dirty="0" err="1" smtClean="0"/>
              <a:t>Soumaki</a:t>
            </a:r>
            <a:r>
              <a:rPr lang="en-US" sz="2000" dirty="0" smtClean="0"/>
              <a:t>, 2013)</a:t>
            </a:r>
          </a:p>
          <a:p>
            <a:pPr lvl="1"/>
            <a:r>
              <a:rPr lang="en-US" dirty="0" smtClean="0"/>
              <a:t>Cases of psycho-social problems have risen by 40 %, cases of behavior disorders have risen by 28 %, cases of suicide attempts have risen by 20 %, cases of school drop-out have risen by 25 %, cases of bullying have risen by 22 %, cases of the use of illegal addictive substances have risen by 19 %, and cases of family discord have risen by 51 % (due to parental unemployment, serious financial problems, and exorbitant debts). </a:t>
            </a:r>
          </a:p>
          <a:p>
            <a:pPr lvl="1"/>
            <a:r>
              <a:rPr lang="en-US" dirty="0" smtClean="0"/>
              <a:t>Data from adolescent inpatient units showed an admission increase of up to 84%, with diagnoses on admission of borderline conditions, severe </a:t>
            </a:r>
            <a:r>
              <a:rPr lang="en-US" dirty="0" err="1" smtClean="0"/>
              <a:t>behavioural</a:t>
            </a:r>
            <a:r>
              <a:rPr lang="en-US" dirty="0" smtClean="0"/>
              <a:t> disorders, acute psychotic crises, self-harm </a:t>
            </a:r>
            <a:r>
              <a:rPr lang="en-US" dirty="0" err="1" smtClean="0"/>
              <a:t>behaviours</a:t>
            </a:r>
            <a:r>
              <a:rPr lang="en-US" dirty="0" smtClean="0"/>
              <a:t>, and other similar conditions constituting 78 % of the total cases in 2011, compared to only 48 % in 2007.</a:t>
            </a:r>
          </a:p>
          <a:p>
            <a:pPr lvl="1"/>
            <a:endParaRPr lang="en-US" dirty="0" smtClean="0"/>
          </a:p>
        </p:txBody>
      </p:sp>
    </p:spTree>
  </p:cSld>
  <p:clrMapOvr>
    <a:masterClrMapping/>
  </p:clrMapOvr>
  <p:transition advClick="0">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Suicide rates and profile</a:t>
            </a:r>
            <a:endParaRPr lang="en-US" dirty="0"/>
          </a:p>
        </p:txBody>
      </p:sp>
      <p:graphicFrame>
        <p:nvGraphicFramePr>
          <p:cNvPr id="4" name="3 - Πίνακας"/>
          <p:cNvGraphicFramePr>
            <a:graphicFrameLocks noGrp="1"/>
          </p:cNvGraphicFramePr>
          <p:nvPr/>
        </p:nvGraphicFramePr>
        <p:xfrm>
          <a:off x="539552" y="1268760"/>
          <a:ext cx="8064895" cy="2194560"/>
        </p:xfrm>
        <a:graphic>
          <a:graphicData uri="http://schemas.openxmlformats.org/drawingml/2006/table">
            <a:tbl>
              <a:tblPr firstRow="1" bandRow="1">
                <a:tableStyleId>{5C22544A-7EE6-4342-B048-85BDC9FD1C3A}</a:tableStyleId>
              </a:tblPr>
              <a:tblGrid>
                <a:gridCol w="1612979"/>
                <a:gridCol w="1612979"/>
                <a:gridCol w="1612979"/>
                <a:gridCol w="1612979"/>
                <a:gridCol w="1612979"/>
              </a:tblGrid>
              <a:tr h="235015">
                <a:tc>
                  <a:txBody>
                    <a:bodyPr/>
                    <a:lstStyle/>
                    <a:p>
                      <a:r>
                        <a:rPr lang="en-US" dirty="0" smtClean="0"/>
                        <a:t>Year</a:t>
                      </a:r>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c>
                  <a:txBody>
                    <a:bodyPr/>
                    <a:lstStyle/>
                    <a:p>
                      <a:r>
                        <a:rPr lang="en-US" dirty="0" smtClean="0"/>
                        <a:t>Total</a:t>
                      </a:r>
                      <a:endParaRPr lang="en-US" dirty="0"/>
                    </a:p>
                  </a:txBody>
                  <a:tcPr/>
                </a:tc>
                <a:tc>
                  <a:txBody>
                    <a:bodyPr/>
                    <a:lstStyle/>
                    <a:p>
                      <a:r>
                        <a:rPr lang="en-US" dirty="0" smtClean="0"/>
                        <a:t>per</a:t>
                      </a:r>
                      <a:r>
                        <a:rPr lang="en-US" baseline="0" dirty="0" smtClean="0"/>
                        <a:t> 100.000</a:t>
                      </a:r>
                      <a:endParaRPr lang="en-US" dirty="0"/>
                    </a:p>
                  </a:txBody>
                  <a:tcPr/>
                </a:tc>
              </a:tr>
              <a:tr h="269832">
                <a:tc>
                  <a:txBody>
                    <a:bodyPr/>
                    <a:lstStyle/>
                    <a:p>
                      <a:r>
                        <a:rPr lang="en-US" dirty="0" smtClean="0"/>
                        <a:t>2007</a:t>
                      </a:r>
                      <a:endParaRPr lang="en-US" dirty="0"/>
                    </a:p>
                  </a:txBody>
                  <a:tcPr/>
                </a:tc>
                <a:tc>
                  <a:txBody>
                    <a:bodyPr/>
                    <a:lstStyle/>
                    <a:p>
                      <a:r>
                        <a:rPr lang="en-US" dirty="0" smtClean="0"/>
                        <a:t>268</a:t>
                      </a:r>
                      <a:endParaRPr lang="en-US" dirty="0"/>
                    </a:p>
                  </a:txBody>
                  <a:tcPr/>
                </a:tc>
                <a:tc>
                  <a:txBody>
                    <a:bodyPr/>
                    <a:lstStyle/>
                    <a:p>
                      <a:r>
                        <a:rPr lang="en-US" dirty="0" smtClean="0"/>
                        <a:t>60</a:t>
                      </a:r>
                      <a:endParaRPr lang="en-US" dirty="0"/>
                    </a:p>
                  </a:txBody>
                  <a:tcPr/>
                </a:tc>
                <a:tc>
                  <a:txBody>
                    <a:bodyPr/>
                    <a:lstStyle/>
                    <a:p>
                      <a:r>
                        <a:rPr lang="en-US" dirty="0" smtClean="0"/>
                        <a:t>328</a:t>
                      </a:r>
                      <a:endParaRPr lang="en-US" dirty="0"/>
                    </a:p>
                  </a:txBody>
                  <a:tcPr/>
                </a:tc>
                <a:tc>
                  <a:txBody>
                    <a:bodyPr/>
                    <a:lstStyle/>
                    <a:p>
                      <a:r>
                        <a:rPr lang="en-US" dirty="0" smtClean="0"/>
                        <a:t>3.0</a:t>
                      </a:r>
                      <a:endParaRPr lang="en-US" dirty="0"/>
                    </a:p>
                  </a:txBody>
                  <a:tcPr/>
                </a:tc>
              </a:tr>
              <a:tr h="269832">
                <a:tc>
                  <a:txBody>
                    <a:bodyPr/>
                    <a:lstStyle/>
                    <a:p>
                      <a:r>
                        <a:rPr lang="en-US" dirty="0" smtClean="0"/>
                        <a:t>2008</a:t>
                      </a:r>
                      <a:endParaRPr lang="en-US" dirty="0"/>
                    </a:p>
                  </a:txBody>
                  <a:tcPr/>
                </a:tc>
                <a:tc>
                  <a:txBody>
                    <a:bodyPr/>
                    <a:lstStyle/>
                    <a:p>
                      <a:r>
                        <a:rPr lang="en-US" dirty="0" smtClean="0"/>
                        <a:t>268</a:t>
                      </a:r>
                      <a:endParaRPr lang="en-US" dirty="0"/>
                    </a:p>
                  </a:txBody>
                  <a:tcPr/>
                </a:tc>
                <a:tc>
                  <a:txBody>
                    <a:bodyPr/>
                    <a:lstStyle/>
                    <a:p>
                      <a:r>
                        <a:rPr lang="en-US" dirty="0" smtClean="0"/>
                        <a:t>65</a:t>
                      </a:r>
                      <a:endParaRPr lang="en-US" dirty="0"/>
                    </a:p>
                  </a:txBody>
                  <a:tcPr/>
                </a:tc>
                <a:tc>
                  <a:txBody>
                    <a:bodyPr/>
                    <a:lstStyle/>
                    <a:p>
                      <a:r>
                        <a:rPr lang="en-US" dirty="0" smtClean="0"/>
                        <a:t>333</a:t>
                      </a:r>
                      <a:endParaRPr lang="en-US" dirty="0"/>
                    </a:p>
                  </a:txBody>
                  <a:tcPr/>
                </a:tc>
                <a:tc>
                  <a:txBody>
                    <a:bodyPr/>
                    <a:lstStyle/>
                    <a:p>
                      <a:r>
                        <a:rPr lang="en-US" dirty="0" smtClean="0"/>
                        <a:t>3.1</a:t>
                      </a:r>
                      <a:endParaRPr lang="en-US" dirty="0"/>
                    </a:p>
                  </a:txBody>
                  <a:tcPr/>
                </a:tc>
              </a:tr>
              <a:tr h="269832">
                <a:tc>
                  <a:txBody>
                    <a:bodyPr/>
                    <a:lstStyle/>
                    <a:p>
                      <a:r>
                        <a:rPr lang="en-US" dirty="0" smtClean="0"/>
                        <a:t>2009</a:t>
                      </a:r>
                      <a:endParaRPr lang="en-US" dirty="0"/>
                    </a:p>
                  </a:txBody>
                  <a:tcPr/>
                </a:tc>
                <a:tc>
                  <a:txBody>
                    <a:bodyPr/>
                    <a:lstStyle/>
                    <a:p>
                      <a:r>
                        <a:rPr lang="en-US" dirty="0" smtClean="0"/>
                        <a:t>333</a:t>
                      </a:r>
                      <a:endParaRPr lang="en-US" dirty="0"/>
                    </a:p>
                  </a:txBody>
                  <a:tcPr/>
                </a:tc>
                <a:tc>
                  <a:txBody>
                    <a:bodyPr/>
                    <a:lstStyle/>
                    <a:p>
                      <a:r>
                        <a:rPr lang="en-US" dirty="0" smtClean="0"/>
                        <a:t>58</a:t>
                      </a:r>
                      <a:endParaRPr lang="en-US" dirty="0"/>
                    </a:p>
                  </a:txBody>
                  <a:tcPr/>
                </a:tc>
                <a:tc>
                  <a:txBody>
                    <a:bodyPr/>
                    <a:lstStyle/>
                    <a:p>
                      <a:r>
                        <a:rPr lang="en-US" dirty="0" smtClean="0"/>
                        <a:t>391</a:t>
                      </a:r>
                      <a:endParaRPr lang="en-US" dirty="0"/>
                    </a:p>
                  </a:txBody>
                  <a:tcPr/>
                </a:tc>
                <a:tc>
                  <a:txBody>
                    <a:bodyPr/>
                    <a:lstStyle/>
                    <a:p>
                      <a:r>
                        <a:rPr lang="en-US" dirty="0" smtClean="0"/>
                        <a:t>3.6</a:t>
                      </a:r>
                      <a:endParaRPr lang="en-US" dirty="0"/>
                    </a:p>
                  </a:txBody>
                  <a:tcPr/>
                </a:tc>
              </a:tr>
              <a:tr h="269832">
                <a:tc>
                  <a:txBody>
                    <a:bodyPr/>
                    <a:lstStyle/>
                    <a:p>
                      <a:r>
                        <a:rPr lang="en-US" dirty="0" smtClean="0"/>
                        <a:t>2010</a:t>
                      </a:r>
                      <a:endParaRPr lang="en-US" dirty="0"/>
                    </a:p>
                  </a:txBody>
                  <a:tcPr/>
                </a:tc>
                <a:tc>
                  <a:txBody>
                    <a:bodyPr/>
                    <a:lstStyle/>
                    <a:p>
                      <a:r>
                        <a:rPr lang="en-US" dirty="0" smtClean="0"/>
                        <a:t>336</a:t>
                      </a:r>
                      <a:endParaRPr lang="en-US" dirty="0"/>
                    </a:p>
                  </a:txBody>
                  <a:tcPr/>
                </a:tc>
                <a:tc>
                  <a:txBody>
                    <a:bodyPr/>
                    <a:lstStyle/>
                    <a:p>
                      <a:r>
                        <a:rPr lang="en-US" dirty="0" smtClean="0"/>
                        <a:t>41</a:t>
                      </a:r>
                      <a:endParaRPr lang="en-US" dirty="0"/>
                    </a:p>
                  </a:txBody>
                  <a:tcPr/>
                </a:tc>
                <a:tc>
                  <a:txBody>
                    <a:bodyPr/>
                    <a:lstStyle/>
                    <a:p>
                      <a:r>
                        <a:rPr lang="en-US" dirty="0" smtClean="0"/>
                        <a:t>377</a:t>
                      </a:r>
                      <a:endParaRPr lang="en-US" dirty="0"/>
                    </a:p>
                  </a:txBody>
                  <a:tcPr/>
                </a:tc>
                <a:tc>
                  <a:txBody>
                    <a:bodyPr/>
                    <a:lstStyle/>
                    <a:p>
                      <a:r>
                        <a:rPr lang="en-US" dirty="0" smtClean="0"/>
                        <a:t>3.5</a:t>
                      </a:r>
                      <a:endParaRPr lang="en-US" dirty="0"/>
                    </a:p>
                  </a:txBody>
                  <a:tcPr/>
                </a:tc>
              </a:tr>
              <a:tr h="269832">
                <a:tc>
                  <a:txBody>
                    <a:bodyPr/>
                    <a:lstStyle/>
                    <a:p>
                      <a:r>
                        <a:rPr lang="en-US" dirty="0" smtClean="0"/>
                        <a:t>2011</a:t>
                      </a:r>
                      <a:endParaRPr lang="en-US" dirty="0"/>
                    </a:p>
                  </a:txBody>
                  <a:tcPr/>
                </a:tc>
                <a:tc>
                  <a:txBody>
                    <a:bodyPr/>
                    <a:lstStyle/>
                    <a:p>
                      <a:r>
                        <a:rPr lang="en-US" dirty="0" smtClean="0"/>
                        <a:t>393</a:t>
                      </a:r>
                      <a:endParaRPr lang="en-US" dirty="0"/>
                    </a:p>
                  </a:txBody>
                  <a:tcPr/>
                </a:tc>
                <a:tc>
                  <a:txBody>
                    <a:bodyPr/>
                    <a:lstStyle/>
                    <a:p>
                      <a:r>
                        <a:rPr lang="en-US" dirty="0" smtClean="0"/>
                        <a:t>84</a:t>
                      </a:r>
                      <a:endParaRPr lang="en-US" dirty="0"/>
                    </a:p>
                  </a:txBody>
                  <a:tcPr/>
                </a:tc>
                <a:tc>
                  <a:txBody>
                    <a:bodyPr/>
                    <a:lstStyle/>
                    <a:p>
                      <a:r>
                        <a:rPr lang="en-US" dirty="0" smtClean="0"/>
                        <a:t>477</a:t>
                      </a:r>
                      <a:endParaRPr lang="en-US" dirty="0"/>
                    </a:p>
                  </a:txBody>
                  <a:tcPr/>
                </a:tc>
                <a:tc>
                  <a:txBody>
                    <a:bodyPr/>
                    <a:lstStyle/>
                    <a:p>
                      <a:r>
                        <a:rPr lang="en-US" dirty="0" smtClean="0"/>
                        <a:t>4.4</a:t>
                      </a:r>
                      <a:endParaRPr lang="en-US" dirty="0"/>
                    </a:p>
                  </a:txBody>
                  <a:tcPr/>
                </a:tc>
              </a:tr>
            </a:tbl>
          </a:graphicData>
        </a:graphic>
      </p:graphicFrame>
      <p:sp>
        <p:nvSpPr>
          <p:cNvPr id="5" name="4 - TextBox"/>
          <p:cNvSpPr txBox="1"/>
          <p:nvPr/>
        </p:nvSpPr>
        <p:spPr>
          <a:xfrm>
            <a:off x="539552" y="5203066"/>
            <a:ext cx="8280920" cy="1754326"/>
          </a:xfrm>
          <a:prstGeom prst="rect">
            <a:avLst/>
          </a:prstGeom>
          <a:noFill/>
        </p:spPr>
        <p:txBody>
          <a:bodyPr wrap="square" rtlCol="0">
            <a:spAutoFit/>
          </a:bodyPr>
          <a:lstStyle/>
          <a:p>
            <a:pPr>
              <a:buFont typeface="Arial" pitchFamily="34" charset="0"/>
              <a:buChar char="•"/>
            </a:pPr>
            <a:r>
              <a:rPr lang="en-US" dirty="0" smtClean="0"/>
              <a:t>Recent research (</a:t>
            </a:r>
            <a:r>
              <a:rPr lang="en-US" dirty="0" err="1" smtClean="0"/>
              <a:t>Giotakos</a:t>
            </a:r>
            <a:r>
              <a:rPr lang="en-US" dirty="0" smtClean="0"/>
              <a:t>, </a:t>
            </a:r>
            <a:r>
              <a:rPr lang="en-US" dirty="0" err="1" smtClean="0"/>
              <a:t>Karabelas</a:t>
            </a:r>
            <a:r>
              <a:rPr lang="en-US" dirty="0" smtClean="0"/>
              <a:t>, </a:t>
            </a:r>
            <a:r>
              <a:rPr lang="en-US" dirty="0" err="1" smtClean="0"/>
              <a:t>Kafkas</a:t>
            </a:r>
            <a:r>
              <a:rPr lang="en-US" dirty="0" smtClean="0"/>
              <a:t> 2011; </a:t>
            </a:r>
            <a:r>
              <a:rPr lang="en-US" dirty="0" err="1" smtClean="0"/>
              <a:t>Stuckler</a:t>
            </a:r>
            <a:r>
              <a:rPr lang="en-US" dirty="0" smtClean="0"/>
              <a:t> et al., 2009) associates unemployment and increase in homicides and suicidal </a:t>
            </a:r>
            <a:r>
              <a:rPr lang="en-US" dirty="0" err="1" smtClean="0"/>
              <a:t>behaviour</a:t>
            </a:r>
            <a:r>
              <a:rPr lang="en-US" dirty="0" smtClean="0"/>
              <a:t>.</a:t>
            </a:r>
          </a:p>
          <a:p>
            <a:pPr>
              <a:buFont typeface="Arial" pitchFamily="34" charset="0"/>
              <a:buChar char="•"/>
            </a:pPr>
            <a:r>
              <a:rPr lang="en-US" dirty="0" smtClean="0"/>
              <a:t>Every 1% increase in unemployment is associated with a 0,79% rise in suicides at ages younger than 65 years and every +3% increase in unemployment is associated with a 4,45% rise in suicides. (</a:t>
            </a:r>
            <a:r>
              <a:rPr lang="en-US" dirty="0" err="1" smtClean="0"/>
              <a:t>Stuckler</a:t>
            </a:r>
            <a:r>
              <a:rPr lang="en-US" dirty="0" smtClean="0"/>
              <a:t>, 2009)</a:t>
            </a:r>
          </a:p>
          <a:p>
            <a:pPr>
              <a:buFont typeface="Arial" pitchFamily="34" charset="0"/>
              <a:buChar char="•"/>
            </a:pPr>
            <a:endParaRPr lang="en-US" dirty="0"/>
          </a:p>
        </p:txBody>
      </p:sp>
      <p:graphicFrame>
        <p:nvGraphicFramePr>
          <p:cNvPr id="6" name="5 - Πίνακας"/>
          <p:cNvGraphicFramePr>
            <a:graphicFrameLocks noGrp="1"/>
          </p:cNvGraphicFramePr>
          <p:nvPr/>
        </p:nvGraphicFramePr>
        <p:xfrm>
          <a:off x="539552" y="3573016"/>
          <a:ext cx="8064896" cy="1554480"/>
        </p:xfrm>
        <a:graphic>
          <a:graphicData uri="http://schemas.openxmlformats.org/drawingml/2006/table">
            <a:tbl>
              <a:tblPr firstRow="1" bandRow="1">
                <a:tableStyleId>{5C22544A-7EE6-4342-B048-85BDC9FD1C3A}</a:tableStyleId>
              </a:tblPr>
              <a:tblGrid>
                <a:gridCol w="1152128"/>
                <a:gridCol w="1152128"/>
                <a:gridCol w="1152128"/>
                <a:gridCol w="1152128"/>
                <a:gridCol w="1152128"/>
                <a:gridCol w="1152128"/>
                <a:gridCol w="1152128"/>
              </a:tblGrid>
              <a:tr h="0">
                <a:tc gridSpan="5">
                  <a:txBody>
                    <a:bodyPr/>
                    <a:lstStyle/>
                    <a:p>
                      <a:r>
                        <a:rPr lang="en-US" dirty="0" smtClean="0"/>
                        <a:t>Work</a:t>
                      </a:r>
                      <a:r>
                        <a:rPr lang="en-US" baseline="0" dirty="0" smtClean="0"/>
                        <a:t> status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20.9% unemployed</a:t>
                      </a:r>
                      <a:endParaRPr lang="en-US" dirty="0"/>
                    </a:p>
                  </a:txBody>
                  <a:tcPr/>
                </a:tc>
                <a:tc>
                  <a:txBody>
                    <a:bodyPr/>
                    <a:lstStyle/>
                    <a:p>
                      <a:r>
                        <a:rPr lang="en-US" dirty="0" smtClean="0"/>
                        <a:t>7.1%</a:t>
                      </a:r>
                    </a:p>
                    <a:p>
                      <a:r>
                        <a:rPr lang="en-US" dirty="0" smtClean="0"/>
                        <a:t>Public</a:t>
                      </a:r>
                      <a:r>
                        <a:rPr lang="en-US" baseline="0" dirty="0" smtClean="0"/>
                        <a:t> Workers</a:t>
                      </a:r>
                      <a:endParaRPr lang="en-US" dirty="0"/>
                    </a:p>
                  </a:txBody>
                  <a:tcPr/>
                </a:tc>
                <a:tc>
                  <a:txBody>
                    <a:bodyPr/>
                    <a:lstStyle/>
                    <a:p>
                      <a:r>
                        <a:rPr lang="en-US" dirty="0" smtClean="0"/>
                        <a:t>5.6%</a:t>
                      </a:r>
                    </a:p>
                    <a:p>
                      <a:r>
                        <a:rPr lang="en-US" dirty="0" smtClean="0"/>
                        <a:t>Private</a:t>
                      </a:r>
                      <a:r>
                        <a:rPr lang="en-US" baseline="0" dirty="0" smtClean="0"/>
                        <a:t> Workers</a:t>
                      </a:r>
                      <a:endParaRPr lang="en-US" dirty="0"/>
                    </a:p>
                  </a:txBody>
                  <a:tcPr/>
                </a:tc>
                <a:tc>
                  <a:txBody>
                    <a:bodyPr/>
                    <a:lstStyle/>
                    <a:p>
                      <a:r>
                        <a:rPr lang="en-US" dirty="0" smtClean="0"/>
                        <a:t>6.5%</a:t>
                      </a:r>
                    </a:p>
                    <a:p>
                      <a:r>
                        <a:rPr lang="en-US" dirty="0" smtClean="0"/>
                        <a:t>Freelance</a:t>
                      </a:r>
                      <a:endParaRPr lang="en-US" dirty="0"/>
                    </a:p>
                  </a:txBody>
                  <a:tcPr/>
                </a:tc>
                <a:tc>
                  <a:txBody>
                    <a:bodyPr/>
                    <a:lstStyle/>
                    <a:p>
                      <a:r>
                        <a:rPr lang="en-US" dirty="0" smtClean="0"/>
                        <a:t>5.5% </a:t>
                      </a:r>
                    </a:p>
                    <a:p>
                      <a:r>
                        <a:rPr lang="en-US" dirty="0" smtClean="0"/>
                        <a:t>Undergraduate students</a:t>
                      </a:r>
                      <a:endParaRPr lang="en-US" dirty="0"/>
                    </a:p>
                  </a:txBody>
                  <a:tcPr/>
                </a:tc>
                <a:tc>
                  <a:txBody>
                    <a:bodyPr/>
                    <a:lstStyle/>
                    <a:p>
                      <a:r>
                        <a:rPr lang="en-US" dirty="0" smtClean="0"/>
                        <a:t>4.5% Students</a:t>
                      </a:r>
                      <a:endParaRPr lang="en-US" dirty="0"/>
                    </a:p>
                  </a:txBody>
                  <a:tcPr/>
                </a:tc>
                <a:tc>
                  <a:txBody>
                    <a:bodyPr/>
                    <a:lstStyle/>
                    <a:p>
                      <a:r>
                        <a:rPr lang="en-US" dirty="0" smtClean="0"/>
                        <a:t>39.2%</a:t>
                      </a:r>
                    </a:p>
                    <a:p>
                      <a:r>
                        <a:rPr lang="en-US" dirty="0" smtClean="0"/>
                        <a:t>Unidentified</a:t>
                      </a:r>
                      <a:endParaRPr lang="en-US"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p:nvPr>
        </p:nvGraphicFramePr>
        <p:xfrm>
          <a:off x="279400" y="1574800"/>
          <a:ext cx="8509000" cy="5249863"/>
        </p:xfrm>
        <a:graphic>
          <a:graphicData uri="http://schemas.openxmlformats.org/drawingml/2006/chart">
            <c:chart xmlns:c="http://schemas.openxmlformats.org/drawingml/2006/chart" xmlns:r="http://schemas.openxmlformats.org/officeDocument/2006/relationships" r:id="rId4"/>
          </a:graphicData>
        </a:graphic>
      </p:graphicFrame>
      <p:sp>
        <p:nvSpPr>
          <p:cNvPr id="11267" name="Rectangle 3"/>
          <p:cNvSpPr>
            <a:spLocks noChangeArrowheads="1"/>
          </p:cNvSpPr>
          <p:nvPr/>
        </p:nvSpPr>
        <p:spPr bwMode="auto">
          <a:xfrm>
            <a:off x="762000" y="228600"/>
            <a:ext cx="7765267" cy="461665"/>
          </a:xfrm>
          <a:prstGeom prst="rect">
            <a:avLst/>
          </a:prstGeom>
          <a:noFill/>
          <a:ln w="9525">
            <a:noFill/>
            <a:miter lim="800000"/>
            <a:headEnd/>
            <a:tailEnd/>
          </a:ln>
          <a:effectLst/>
        </p:spPr>
        <p:txBody>
          <a:bodyPr wrap="none">
            <a:spAutoFit/>
          </a:bodyPr>
          <a:lstStyle/>
          <a:p>
            <a:r>
              <a:rPr lang="en-US" sz="2400" dirty="0" smtClean="0">
                <a:solidFill>
                  <a:srgbClr val="F07F6D"/>
                </a:solidFill>
                <a:latin typeface="Times New Roman" pitchFamily="18" charset="0"/>
              </a:rPr>
              <a:t>Epidemiological Research for mental disorders, Greece, 2010</a:t>
            </a:r>
            <a:endParaRPr lang="el-GR" sz="2400" dirty="0">
              <a:solidFill>
                <a:srgbClr val="F07F6D"/>
              </a:solidFill>
              <a:latin typeface="Times New Roman" pitchFamily="18" charset="0"/>
            </a:endParaRPr>
          </a:p>
        </p:txBody>
      </p:sp>
      <p:sp>
        <p:nvSpPr>
          <p:cNvPr id="11268" name="Rectangle 4"/>
          <p:cNvSpPr>
            <a:spLocks noChangeArrowheads="1"/>
          </p:cNvSpPr>
          <p:nvPr/>
        </p:nvSpPr>
        <p:spPr bwMode="auto">
          <a:xfrm>
            <a:off x="857224" y="714356"/>
            <a:ext cx="5525872" cy="461665"/>
          </a:xfrm>
          <a:prstGeom prst="rect">
            <a:avLst/>
          </a:prstGeom>
          <a:noFill/>
          <a:ln w="9525">
            <a:noFill/>
            <a:miter lim="800000"/>
            <a:headEnd/>
            <a:tailEnd/>
          </a:ln>
          <a:effectLst/>
        </p:spPr>
        <p:txBody>
          <a:bodyPr wrap="none">
            <a:spAutoFit/>
          </a:bodyPr>
          <a:lstStyle/>
          <a:p>
            <a:r>
              <a:rPr lang="en-US" sz="2400" dirty="0" smtClean="0">
                <a:solidFill>
                  <a:srgbClr val="F07F6D"/>
                </a:solidFill>
                <a:latin typeface="Times New Roman" pitchFamily="18" charset="0"/>
              </a:rPr>
              <a:t>Socio-economic inequity and mental health</a:t>
            </a:r>
            <a:endParaRPr lang="el-GR" sz="2400" dirty="0">
              <a:solidFill>
                <a:srgbClr val="F07F6D"/>
              </a:solidFill>
              <a:latin typeface="Times New Roman" pitchFamily="18" charset="0"/>
            </a:endParaRPr>
          </a:p>
        </p:txBody>
      </p:sp>
      <p:sp>
        <p:nvSpPr>
          <p:cNvPr id="6" name="5 - TextBox"/>
          <p:cNvSpPr txBox="1"/>
          <p:nvPr/>
        </p:nvSpPr>
        <p:spPr>
          <a:xfrm>
            <a:off x="7620000" y="2971800"/>
            <a:ext cx="761619" cy="646331"/>
          </a:xfrm>
          <a:prstGeom prst="rect">
            <a:avLst/>
          </a:prstGeom>
          <a:noFill/>
        </p:spPr>
        <p:txBody>
          <a:bodyPr wrap="none" rtlCol="0">
            <a:spAutoFit/>
          </a:bodyPr>
          <a:lstStyle/>
          <a:p>
            <a:r>
              <a:rPr lang="en-US" dirty="0" smtClean="0"/>
              <a:t>Work</a:t>
            </a:r>
          </a:p>
          <a:p>
            <a:r>
              <a:rPr lang="en-US" dirty="0" smtClean="0"/>
              <a:t>Status</a:t>
            </a:r>
            <a:endParaRPr lang="en-US" dirty="0"/>
          </a:p>
        </p:txBody>
      </p:sp>
    </p:spTree>
  </p:cSld>
  <p:clrMapOvr>
    <a:masterClrMapping/>
  </p:clrMapOvr>
  <p:transition spd="slow" advClick="0">
    <p:pull dir="r"/>
    <p:sndAc>
      <p:stSnd>
        <p:snd r:embed="rId3"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Crisis and Mental Health in Greece</a:t>
            </a:r>
            <a:endParaRPr lang="en-US" sz="2800" dirty="0"/>
          </a:p>
        </p:txBody>
      </p:sp>
      <p:sp>
        <p:nvSpPr>
          <p:cNvPr id="3" name="2 - Θέση περιεχομένου"/>
          <p:cNvSpPr>
            <a:spLocks noGrp="1"/>
          </p:cNvSpPr>
          <p:nvPr>
            <p:ph sz="quarter" idx="1"/>
          </p:nvPr>
        </p:nvSpPr>
        <p:spPr>
          <a:xfrm>
            <a:off x="457200" y="1295400"/>
            <a:ext cx="8229600" cy="5105400"/>
          </a:xfrm>
        </p:spPr>
        <p:txBody>
          <a:bodyPr>
            <a:normAutofit fontScale="70000" lnSpcReduction="20000"/>
          </a:bodyPr>
          <a:lstStyle/>
          <a:p>
            <a:r>
              <a:rPr lang="en-US" dirty="0" smtClean="0">
                <a:solidFill>
                  <a:srgbClr val="FF0000"/>
                </a:solidFill>
              </a:rPr>
              <a:t>75% of the population with at least one common mental disorder does not receive any treatment at all for its condition. (</a:t>
            </a:r>
            <a:r>
              <a:rPr lang="en-US" dirty="0" err="1" smtClean="0">
                <a:solidFill>
                  <a:srgbClr val="FF0000"/>
                </a:solidFill>
              </a:rPr>
              <a:t>Mavreas</a:t>
            </a:r>
            <a:r>
              <a:rPr lang="en-US" dirty="0" smtClean="0">
                <a:solidFill>
                  <a:srgbClr val="FF0000"/>
                </a:solidFill>
              </a:rPr>
              <a:t>, 2011)</a:t>
            </a:r>
          </a:p>
          <a:p>
            <a:r>
              <a:rPr lang="en-US" dirty="0" smtClean="0"/>
              <a:t>Psychotropic Drugs</a:t>
            </a:r>
          </a:p>
          <a:p>
            <a:pPr lvl="1"/>
            <a:r>
              <a:rPr lang="en-US" dirty="0" smtClean="0"/>
              <a:t>18,59% increase in the use of antipsychotics (2006-2011)</a:t>
            </a:r>
          </a:p>
          <a:p>
            <a:pPr lvl="1"/>
            <a:r>
              <a:rPr lang="en-US" dirty="0" smtClean="0"/>
              <a:t>34,80% increase in the use of antidepressants (2006-2011)</a:t>
            </a:r>
          </a:p>
          <a:p>
            <a:pPr>
              <a:buNone/>
            </a:pPr>
            <a:r>
              <a:rPr lang="en-US" dirty="0" smtClean="0"/>
              <a:t>							</a:t>
            </a:r>
            <a:r>
              <a:rPr lang="en-US" sz="1600" dirty="0" smtClean="0"/>
              <a:t>(</a:t>
            </a:r>
            <a:r>
              <a:rPr lang="en-US" sz="1600" dirty="0" err="1" smtClean="0"/>
              <a:t>Kyriopoulos</a:t>
            </a:r>
            <a:r>
              <a:rPr lang="en-US" sz="1600" dirty="0" smtClean="0"/>
              <a:t>, 2011)</a:t>
            </a:r>
          </a:p>
          <a:p>
            <a:r>
              <a:rPr lang="en-US" sz="2400" dirty="0" smtClean="0"/>
              <a:t>The significant predictors of a recent suicide attempt in 2011 were the presence of major depression during the previous month, financial hardship, a previous history of suicide attempt, being male, and being married. (</a:t>
            </a:r>
            <a:r>
              <a:rPr lang="en-US" sz="2400" dirty="0" err="1" smtClean="0"/>
              <a:t>Economou</a:t>
            </a:r>
            <a:r>
              <a:rPr lang="en-US" sz="2400" dirty="0" smtClean="0"/>
              <a:t> et al., 2013)</a:t>
            </a:r>
          </a:p>
          <a:p>
            <a:r>
              <a:rPr lang="en-US" sz="2400" dirty="0" smtClean="0"/>
              <a:t>Hotlines of Psychological Support have noted an increased number during 2010, of calls for psychological problems due to the financial crisis (27%) (EPIPSI, 2010).</a:t>
            </a:r>
          </a:p>
          <a:p>
            <a:r>
              <a:rPr lang="en-US" dirty="0" smtClean="0"/>
              <a:t>Suicidal ideation was also increased between 2009 and 2011 among respondents who used psychotropic medications (22.7% vs. 4.5%) and those who had sought help from a mental health professional (17.3% vs. 8.3%).</a:t>
            </a:r>
          </a:p>
          <a:p>
            <a:r>
              <a:rPr lang="en-US" dirty="0" smtClean="0"/>
              <a:t>36% increase of the self-reported suicide attempts from 2007 to 2011 (</a:t>
            </a:r>
            <a:r>
              <a:rPr lang="en-US" dirty="0" err="1" smtClean="0"/>
              <a:t>Economou</a:t>
            </a:r>
            <a:r>
              <a:rPr lang="en-US" dirty="0" smtClean="0"/>
              <a:t> et al., 2011)</a:t>
            </a:r>
          </a:p>
          <a:p>
            <a:pPr>
              <a:buNone/>
            </a:pPr>
            <a:endParaRPr lang="en-US" dirty="0" smtClean="0"/>
          </a:p>
          <a:p>
            <a:pPr>
              <a:buNone/>
            </a:pPr>
            <a:endParaRPr lang="en-US" dirty="0" smtClean="0"/>
          </a:p>
        </p:txBody>
      </p:sp>
    </p:spTree>
  </p:cSld>
  <p:clrMapOvr>
    <a:masterClrMapping/>
  </p:clrMapOvr>
  <p:transition advClick="0">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1323439"/>
          </a:xfrm>
          <a:prstGeom prst="rect">
            <a:avLst/>
          </a:prstGeom>
          <a:noFill/>
        </p:spPr>
        <p:txBody>
          <a:bodyPr wrap="square" rtlCol="0">
            <a:spAutoFit/>
          </a:bodyPr>
          <a:lstStyle/>
          <a:p>
            <a:pPr marL="742950" indent="-742950">
              <a:buFont typeface="+mj-lt"/>
              <a:buAutoNum type="arabicPeriod" startAt="4"/>
            </a:pPr>
            <a:r>
              <a:rPr lang="en-US" sz="4000" dirty="0" smtClean="0"/>
              <a:t>Impact on Human Rights and Treatment</a:t>
            </a:r>
          </a:p>
        </p:txBody>
      </p:sp>
    </p:spTree>
  </p:cSld>
  <p:clrMapOvr>
    <a:masterClrMapping/>
  </p:clrMapOvr>
  <p:transition advClick="0">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Diagram of the Presentation</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marL="514350" indent="-514350">
              <a:buFont typeface="+mj-lt"/>
              <a:buAutoNum type="arabicPeriod"/>
            </a:pPr>
            <a:r>
              <a:rPr lang="en-US" dirty="0" smtClean="0"/>
              <a:t>Framework of the Greek Crisis</a:t>
            </a:r>
          </a:p>
          <a:p>
            <a:pPr marL="514350" indent="-514350">
              <a:buFont typeface="+mj-lt"/>
              <a:buAutoNum type="arabicPeriod"/>
            </a:pPr>
            <a:r>
              <a:rPr lang="en-US" dirty="0" smtClean="0"/>
              <a:t>Impact on Public Health and Social Welfare</a:t>
            </a:r>
          </a:p>
          <a:p>
            <a:pPr marL="514350" indent="-514350">
              <a:buFont typeface="+mj-lt"/>
              <a:buAutoNum type="arabicPeriod"/>
            </a:pPr>
            <a:r>
              <a:rPr lang="en-US" dirty="0" smtClean="0"/>
              <a:t>Impact on Mental Health</a:t>
            </a:r>
          </a:p>
          <a:p>
            <a:pPr marL="514350" indent="-514350">
              <a:buFont typeface="+mj-lt"/>
              <a:buAutoNum type="arabicPeriod"/>
            </a:pPr>
            <a:r>
              <a:rPr lang="en-US" dirty="0" smtClean="0"/>
              <a:t>Impact on Human Rights and Treatment</a:t>
            </a:r>
          </a:p>
          <a:p>
            <a:pPr marL="514350" indent="-514350">
              <a:buFont typeface="+mj-lt"/>
              <a:buAutoNum type="arabicPeriod"/>
            </a:pPr>
            <a:r>
              <a:rPr lang="en-US" dirty="0" smtClean="0"/>
              <a:t>Cost-effective actions to tackle the impact</a:t>
            </a:r>
          </a:p>
          <a:p>
            <a:pPr marL="788670" lvl="1" indent="-514350">
              <a:buFont typeface="+mj-lt"/>
              <a:buAutoNum type="arabicPeriod"/>
            </a:pPr>
            <a:r>
              <a:rPr lang="en-US" dirty="0" smtClean="0"/>
              <a:t>Mobile mental health unit of Cyclades: Serving mental health in remote areas</a:t>
            </a:r>
          </a:p>
          <a:p>
            <a:pPr marL="788670" lvl="1" indent="-514350">
              <a:buFont typeface="+mj-lt"/>
              <a:buAutoNum type="arabicPeriod"/>
            </a:pPr>
            <a:r>
              <a:rPr lang="en-US" dirty="0" smtClean="0"/>
              <a:t>Empowerment of Families and Users in mental health</a:t>
            </a:r>
          </a:p>
          <a:p>
            <a:pPr marL="788670" lvl="1" indent="-514350">
              <a:buFont typeface="+mj-lt"/>
              <a:buAutoNum type="arabicPeriod"/>
            </a:pPr>
            <a:r>
              <a:rPr lang="en-US" dirty="0" smtClean="0"/>
              <a:t>Self-help groups for depression in urban and rural settings</a:t>
            </a:r>
          </a:p>
          <a:p>
            <a:pPr marL="788670" lvl="1" indent="-514350">
              <a:buFont typeface="+mj-lt"/>
              <a:buAutoNum type="arabicPeriod"/>
            </a:pPr>
            <a:r>
              <a:rPr lang="en-US" sz="2400" dirty="0" smtClean="0"/>
              <a:t>Promoting mental health through key agents: Church and mental health</a:t>
            </a:r>
          </a:p>
          <a:p>
            <a:pPr marL="788670" lvl="1" indent="-514350">
              <a:buFont typeface="+mj-lt"/>
              <a:buAutoNum type="arabicPeriod"/>
            </a:pPr>
            <a:r>
              <a:rPr lang="en-US" sz="2400" dirty="0" smtClean="0"/>
              <a:t>QualityRights Project</a:t>
            </a:r>
            <a:endParaRPr lang="en-US" dirty="0" smtClean="0"/>
          </a:p>
          <a:p>
            <a:pPr marL="514350" indent="-514350">
              <a:buFont typeface="+mj-lt"/>
              <a:buAutoNum type="arabicPeriod"/>
            </a:pPr>
            <a:r>
              <a:rPr lang="en-US" dirty="0" smtClean="0"/>
              <a:t>Concluding Remarks</a:t>
            </a:r>
            <a:endParaRPr lang="el-GR" dirty="0" smtClean="0"/>
          </a:p>
          <a:p>
            <a:pPr marL="788670" lvl="1" indent="-514350">
              <a:buFont typeface="+mj-lt"/>
              <a:buAutoNum type="arabicPeriod"/>
            </a:pPr>
            <a:endParaRPr lang="el-GR" sz="2600" dirty="0" smtClean="0">
              <a:solidFill>
                <a:schemeClr val="tx1"/>
              </a:solidFill>
            </a:endParaRPr>
          </a:p>
          <a:p>
            <a:pPr marL="788670" lvl="1" indent="-514350">
              <a:buFont typeface="+mj-lt"/>
              <a:buAutoNum type="arabicPeriod"/>
            </a:pPr>
            <a:endParaRPr lang="en-US" sz="2600" dirty="0" smtClean="0">
              <a:solidFill>
                <a:schemeClr val="tx1"/>
              </a:solidFill>
            </a:endParaRPr>
          </a:p>
          <a:p>
            <a:pPr marL="514350" indent="-514350">
              <a:buFont typeface="+mj-lt"/>
              <a:buAutoNum type="arabicPeriod"/>
            </a:pPr>
            <a:endParaRPr lang="en-US" dirty="0" smtClean="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Research </a:t>
            </a:r>
            <a:r>
              <a:rPr lang="en-US" dirty="0" err="1" smtClean="0"/>
              <a:t>programme</a:t>
            </a:r>
            <a:r>
              <a:rPr lang="en-US" dirty="0" smtClean="0"/>
              <a:t> for investigating the high rates of involuntary hospitalizations</a:t>
            </a:r>
            <a:endParaRPr lang="el-GR" dirty="0"/>
          </a:p>
        </p:txBody>
      </p:sp>
      <p:sp>
        <p:nvSpPr>
          <p:cNvPr id="3" name="2 - Θέση περιεχομένου"/>
          <p:cNvSpPr>
            <a:spLocks noGrp="1"/>
          </p:cNvSpPr>
          <p:nvPr>
            <p:ph sz="quarter" idx="1"/>
          </p:nvPr>
        </p:nvSpPr>
        <p:spPr>
          <a:xfrm>
            <a:off x="457200" y="1219200"/>
            <a:ext cx="8229600" cy="5138758"/>
          </a:xfrm>
        </p:spPr>
        <p:txBody>
          <a:bodyPr>
            <a:normAutofit fontScale="62500" lnSpcReduction="20000"/>
          </a:bodyPr>
          <a:lstStyle/>
          <a:p>
            <a:r>
              <a:rPr lang="en-US" dirty="0" smtClean="0"/>
              <a:t>A research </a:t>
            </a:r>
            <a:r>
              <a:rPr lang="en-US" dirty="0" err="1" smtClean="0"/>
              <a:t>programme</a:t>
            </a:r>
            <a:r>
              <a:rPr lang="en-US" dirty="0" smtClean="0"/>
              <a:t> for investigating the high rates of involuntary hospitalizations in Athens area was initiated. The research </a:t>
            </a:r>
            <a:r>
              <a:rPr lang="en-US" dirty="0" err="1" smtClean="0"/>
              <a:t>programme</a:t>
            </a:r>
            <a:r>
              <a:rPr lang="en-US" dirty="0" smtClean="0"/>
              <a:t> entails a number of research projects with different research aims and methodologies. Some of these projects are mentioned below:</a:t>
            </a:r>
            <a:endParaRPr lang="el-GR" dirty="0" smtClean="0"/>
          </a:p>
          <a:p>
            <a:pPr lvl="0"/>
            <a:r>
              <a:rPr lang="en-US" dirty="0" smtClean="0"/>
              <a:t>A cross-sectional study exploring the rates of compulsory admissions at the Psychiatric Hospital of Attica “</a:t>
            </a:r>
            <a:r>
              <a:rPr lang="en-US" dirty="0" err="1" smtClean="0"/>
              <a:t>Dafni</a:t>
            </a:r>
            <a:r>
              <a:rPr lang="en-US" dirty="0" smtClean="0"/>
              <a:t>” as well as the socio-demographic and clinical variables that predict involuntary hospitalization (a similar study was also conducted at </a:t>
            </a:r>
            <a:r>
              <a:rPr lang="en-US" dirty="0" err="1" smtClean="0"/>
              <a:t>Sismanogleio</a:t>
            </a:r>
            <a:r>
              <a:rPr lang="en-US" dirty="0" smtClean="0"/>
              <a:t> Hospital)</a:t>
            </a:r>
            <a:endParaRPr lang="el-GR" dirty="0" smtClean="0"/>
          </a:p>
          <a:p>
            <a:pPr lvl="0"/>
            <a:r>
              <a:rPr lang="en-US" dirty="0" smtClean="0"/>
              <a:t>A cohort study exploring the 2-year outcome of an index hospitalization (involuntary vs. voluntary). Outcome is assessed in terms of </a:t>
            </a:r>
            <a:r>
              <a:rPr lang="en-US" dirty="0" err="1" smtClean="0"/>
              <a:t>symptomatology</a:t>
            </a:r>
            <a:r>
              <a:rPr lang="en-US" dirty="0" smtClean="0"/>
              <a:t>, functioning and </a:t>
            </a:r>
            <a:r>
              <a:rPr lang="en-US" dirty="0" err="1" smtClean="0"/>
              <a:t>rehospitalization</a:t>
            </a:r>
            <a:r>
              <a:rPr lang="en-US" dirty="0" smtClean="0"/>
              <a:t> (sub-analyses address particular clinical sub-groups: first episode psychosis, revolving door patients, etc.)</a:t>
            </a:r>
            <a:endParaRPr lang="el-GR" dirty="0" smtClean="0"/>
          </a:p>
          <a:p>
            <a:pPr lvl="0"/>
            <a:r>
              <a:rPr lang="en-US" dirty="0" smtClean="0"/>
              <a:t>A cross-sectional survey investigating the degree to which the pertinent legislation is implemented</a:t>
            </a:r>
            <a:endParaRPr lang="el-GR" dirty="0" smtClean="0"/>
          </a:p>
          <a:p>
            <a:pPr lvl="0"/>
            <a:r>
              <a:rPr lang="en-US" dirty="0" smtClean="0"/>
              <a:t>Qualitative interviews with family members of patient who have been involuntarily hospitalized</a:t>
            </a:r>
            <a:endParaRPr lang="el-GR" dirty="0" smtClean="0"/>
          </a:p>
          <a:p>
            <a:pPr lvl="0"/>
            <a:r>
              <a:rPr lang="en-US" dirty="0" smtClean="0"/>
              <a:t>Qualitative interviews with involuntarily hospitalized patients about their experience of coercion</a:t>
            </a:r>
            <a:endParaRPr lang="el-GR" dirty="0" smtClean="0"/>
          </a:p>
          <a:p>
            <a:pPr lvl="0"/>
            <a:r>
              <a:rPr lang="en-US" dirty="0" smtClean="0"/>
              <a:t>Qualitative interviews with voluntarily hospitalized patients about their hospital stay</a:t>
            </a:r>
            <a:endParaRPr lang="el-GR" dirty="0" smtClean="0"/>
          </a:p>
          <a:p>
            <a:pPr lvl="0"/>
            <a:r>
              <a:rPr lang="en-US" dirty="0" smtClean="0"/>
              <a:t>A focus group with mental health professionals on the problems faced by the staff at the Psychiatric Hospital of Attica</a:t>
            </a:r>
            <a:endParaRPr lang="el-GR" dirty="0" smtClean="0"/>
          </a:p>
          <a:p>
            <a:pPr lvl="0"/>
            <a:r>
              <a:rPr lang="en-US" dirty="0" smtClean="0"/>
              <a:t>A cross-sectional survey on mental health professionals who work at the Psychiatric Hospital of Attica as well as in community mental health services on their attitudes to severe mental illness and compulsory admissions</a:t>
            </a:r>
            <a:endParaRPr lang="el-GR" dirty="0" smtClean="0"/>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Main Findings</a:t>
            </a:r>
            <a:endParaRPr lang="el-GR" dirty="0"/>
          </a:p>
        </p:txBody>
      </p:sp>
      <p:sp>
        <p:nvSpPr>
          <p:cNvPr id="3" name="2 - Θέση περιεχομένου"/>
          <p:cNvSpPr>
            <a:spLocks noGrp="1"/>
          </p:cNvSpPr>
          <p:nvPr>
            <p:ph sz="quarter" idx="1"/>
          </p:nvPr>
        </p:nvSpPr>
        <p:spPr/>
        <p:txBody>
          <a:bodyPr>
            <a:normAutofit fontScale="85000" lnSpcReduction="20000"/>
          </a:bodyPr>
          <a:lstStyle/>
          <a:p>
            <a:pPr lvl="0"/>
            <a:r>
              <a:rPr lang="en-US" dirty="0" smtClean="0"/>
              <a:t>Very high rates of compulsory admissions in Athens (around 60% in </a:t>
            </a:r>
            <a:r>
              <a:rPr lang="en-US" dirty="0" err="1" smtClean="0"/>
              <a:t>Dafni</a:t>
            </a:r>
            <a:r>
              <a:rPr lang="en-US" dirty="0" smtClean="0"/>
              <a:t>, 50% in </a:t>
            </a:r>
            <a:r>
              <a:rPr lang="en-US" dirty="0" err="1" smtClean="0"/>
              <a:t>Sismanogleio</a:t>
            </a:r>
            <a:r>
              <a:rPr lang="en-US" dirty="0" smtClean="0"/>
              <a:t>).</a:t>
            </a:r>
            <a:endParaRPr lang="el-GR" dirty="0" smtClean="0"/>
          </a:p>
          <a:p>
            <a:pPr lvl="0"/>
            <a:r>
              <a:rPr lang="en-US" dirty="0" smtClean="0"/>
              <a:t>Discontinuity of care among mental health services is the main- but not the only-explanation for this high rate.</a:t>
            </a:r>
            <a:endParaRPr lang="el-GR" dirty="0" smtClean="0"/>
          </a:p>
          <a:p>
            <a:pPr lvl="0"/>
            <a:r>
              <a:rPr lang="en-US" dirty="0" smtClean="0"/>
              <a:t>The implementation of the pertinent legislation the Psychiatric Hospital of Attica is better than it used to be , but it is not optimum yet. </a:t>
            </a:r>
            <a:endParaRPr lang="el-GR" dirty="0" smtClean="0"/>
          </a:p>
          <a:p>
            <a:pPr lvl="0"/>
            <a:r>
              <a:rPr lang="en-US" dirty="0" smtClean="0"/>
              <a:t>Patients display substantial reduction in symptom severity and better functioning upon discharge from </a:t>
            </a:r>
            <a:r>
              <a:rPr lang="en-US" dirty="0" err="1" smtClean="0"/>
              <a:t>Dafni</a:t>
            </a:r>
            <a:r>
              <a:rPr lang="en-US" dirty="0" smtClean="0"/>
              <a:t>; however, these benefits are not sustained in the long-run</a:t>
            </a:r>
            <a:endParaRPr lang="el-GR" dirty="0" smtClean="0"/>
          </a:p>
          <a:p>
            <a:pPr lvl="0"/>
            <a:r>
              <a:rPr lang="en-US" dirty="0" smtClean="0"/>
              <a:t>Even mental health professionals in community residents hold stigmatizing attitudes towards severe mental illness and opt for compulsory admission.</a:t>
            </a:r>
            <a:endParaRPr lang="el-GR" dirty="0" smtClean="0"/>
          </a:p>
          <a:p>
            <a:pPr lvl="0"/>
            <a:r>
              <a:rPr lang="en-US" dirty="0" smtClean="0"/>
              <a:t>Patients report ambivalent feelings towards their involuntary hospitalization, while their relatives often consider it as the only route for helping them.</a:t>
            </a:r>
            <a:endParaRPr lang="el-GR" dirty="0" smtClean="0"/>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endParaRPr lang="en-US"/>
          </a:p>
        </p:txBody>
      </p:sp>
      <p:pic>
        <p:nvPicPr>
          <p:cNvPr id="44034" name="Picture 2"/>
          <p:cNvPicPr>
            <a:picLocks noChangeAspect="1" noChangeArrowheads="1"/>
          </p:cNvPicPr>
          <p:nvPr/>
        </p:nvPicPr>
        <p:blipFill>
          <a:blip r:embed="rId2" cstate="print"/>
          <a:srcRect l="44532" t="35417" r="31249" b="16666"/>
          <a:stretch>
            <a:fillRect/>
          </a:stretch>
        </p:blipFill>
        <p:spPr bwMode="auto">
          <a:xfrm>
            <a:off x="1357322" y="0"/>
            <a:ext cx="6143636" cy="6837272"/>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3785652"/>
          </a:xfrm>
          <a:prstGeom prst="rect">
            <a:avLst/>
          </a:prstGeom>
          <a:noFill/>
        </p:spPr>
        <p:txBody>
          <a:bodyPr wrap="square" rtlCol="0">
            <a:spAutoFit/>
          </a:bodyPr>
          <a:lstStyle/>
          <a:p>
            <a:pPr marL="742950" indent="-742950">
              <a:buFont typeface="+mj-lt"/>
              <a:buAutoNum type="arabicPeriod" startAt="5"/>
            </a:pPr>
            <a:r>
              <a:rPr lang="en-US" sz="4000" dirty="0" smtClean="0"/>
              <a:t>Cost-effective actions to tackle the impact</a:t>
            </a:r>
          </a:p>
          <a:p>
            <a:pPr marL="1314450" lvl="1" indent="-857250">
              <a:buFont typeface="+mj-lt"/>
              <a:buAutoNum type="romanUcPeriod"/>
            </a:pPr>
            <a:r>
              <a:rPr lang="en-US" sz="4000" dirty="0" smtClean="0"/>
              <a:t>Mobile mental health unit of Cyclades: Serving mental health in remote areas</a:t>
            </a:r>
          </a:p>
          <a:p>
            <a:pPr marL="1314450" lvl="1" indent="-857250"/>
            <a:endParaRPr lang="en-US" sz="4000" dirty="0" smtClean="0"/>
          </a:p>
        </p:txBody>
      </p:sp>
    </p:spTree>
  </p:cSld>
  <p:clrMapOvr>
    <a:masterClrMapping/>
  </p:clrMapOvr>
  <p:transition advClick="0">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2344" t="17361" r="10546" b="20833"/>
          <a:stretch>
            <a:fillRect/>
          </a:stretch>
        </p:blipFill>
        <p:spPr bwMode="auto">
          <a:xfrm>
            <a:off x="857224" y="31535"/>
            <a:ext cx="7286676" cy="6826465"/>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EPAPSY</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n-US" dirty="0" smtClean="0"/>
              <a:t>The Association for Regional Development and Mental Health - EPAPSY is a nongovernmental, non-profit organization, which operates in the field of psychosocial rehabilitation and mental health promotion. It was founded by the  Prof. of Social Psychiatry S. Stylianidis in 1988. EPAPSY was founded with the joint purpose of a) promoting mental health in regional Greece and urban city </a:t>
            </a:r>
            <a:r>
              <a:rPr lang="en-US" dirty="0" err="1" smtClean="0"/>
              <a:t>centres</a:t>
            </a:r>
            <a:r>
              <a:rPr lang="en-US" dirty="0" smtClean="0"/>
              <a:t>, b) advancing scientific knowledge through research and training, c) implementing and disseminating innovative interventions according to evidence-based practices in the fields of social psychiatry and psychosocial rehabilitation and d) promoting human rights of people with mental disabilities.</a:t>
            </a:r>
          </a:p>
          <a:p>
            <a:r>
              <a:rPr lang="en-US" dirty="0" smtClean="0"/>
              <a:t>EPAPSY currently serves approximately 2.272 mental health users and family members. It employs 206 mental health professionals, psychologists, psychiatrists, social workers, </a:t>
            </a:r>
            <a:r>
              <a:rPr lang="en-US" dirty="0" err="1" smtClean="0"/>
              <a:t>carers</a:t>
            </a:r>
            <a:r>
              <a:rPr lang="en-US" dirty="0" smtClean="0"/>
              <a:t>, administrative staff, and clinical supervisors. All employees receive frequent in-house training to continuously improve the quality of rendered services. </a:t>
            </a:r>
          </a:p>
          <a:p>
            <a:endParaRPr lang="en-US" dirty="0"/>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normAutofit/>
          </a:bodyPr>
          <a:lstStyle/>
          <a:p>
            <a:pPr algn="ctr"/>
            <a:r>
              <a:rPr lang="en-US" sz="2000" b="1" dirty="0">
                <a:solidFill>
                  <a:schemeClr val="tx1"/>
                </a:solidFill>
                <a:latin typeface="Times New Roman" pitchFamily="18" charset="0"/>
                <a:cs typeface="Times New Roman" pitchFamily="18" charset="0"/>
              </a:rPr>
              <a:t>Mental Health Mobile Units of Northeastern and Western Cyclades Islands</a:t>
            </a:r>
            <a:endParaRPr lang="el-GR" sz="2000" b="1" dirty="0">
              <a:solidFill>
                <a:schemeClr val="tx1"/>
              </a:solidFill>
              <a:latin typeface="Times New Roman" pitchFamily="18" charset="0"/>
              <a:cs typeface="Times New Roman" pitchFamily="18" charset="0"/>
            </a:endParaRPr>
          </a:p>
        </p:txBody>
      </p:sp>
      <p:pic>
        <p:nvPicPr>
          <p:cNvPr id="53252" name="Picture 4" descr="cyclades-map 2"/>
          <p:cNvPicPr>
            <a:picLocks noChangeAspect="1" noChangeArrowheads="1"/>
          </p:cNvPicPr>
          <p:nvPr/>
        </p:nvPicPr>
        <p:blipFill>
          <a:blip r:embed="rId2" cstate="print"/>
          <a:srcRect/>
          <a:stretch>
            <a:fillRect/>
          </a:stretch>
        </p:blipFill>
        <p:spPr bwMode="auto">
          <a:xfrm>
            <a:off x="323850" y="1700213"/>
            <a:ext cx="8496300" cy="4392612"/>
          </a:xfrm>
          <a:prstGeom prst="rect">
            <a:avLst/>
          </a:prstGeom>
          <a:noFill/>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274638"/>
            <a:ext cx="8229600" cy="563562"/>
          </a:xfrm>
        </p:spPr>
        <p:txBody>
          <a:bodyPr>
            <a:normAutofit fontScale="90000"/>
          </a:bodyPr>
          <a:lstStyle/>
          <a:p>
            <a:pPr eaLnBrk="1" fontAlgn="auto" hangingPunct="1">
              <a:spcAft>
                <a:spcPts val="0"/>
              </a:spcAft>
              <a:defRPr/>
            </a:pPr>
            <a:r>
              <a:rPr lang="en-US" u="sng" dirty="0" smtClean="0">
                <a:solidFill>
                  <a:schemeClr val="tx1"/>
                </a:solidFill>
              </a:rPr>
              <a:t>Function</a:t>
            </a:r>
            <a:endParaRPr lang="en-US" dirty="0" smtClean="0">
              <a:solidFill>
                <a:schemeClr val="tx1"/>
              </a:solidFill>
            </a:endParaRPr>
          </a:p>
        </p:txBody>
      </p:sp>
      <p:sp>
        <p:nvSpPr>
          <p:cNvPr id="33795" name="Rectangle 3"/>
          <p:cNvSpPr>
            <a:spLocks noGrp="1" noChangeArrowheads="1"/>
          </p:cNvSpPr>
          <p:nvPr>
            <p:ph sz="quarter" idx="1"/>
          </p:nvPr>
        </p:nvSpPr>
        <p:spPr>
          <a:xfrm>
            <a:off x="304800" y="609600"/>
            <a:ext cx="8610600" cy="5867400"/>
          </a:xfrm>
        </p:spPr>
        <p:txBody>
          <a:bodyPr>
            <a:normAutofit/>
          </a:bodyPr>
          <a:lstStyle/>
          <a:p>
            <a:pPr marL="320040" indent="-320040" eaLnBrk="1" fontAlgn="auto" hangingPunct="1">
              <a:lnSpc>
                <a:spcPct val="80000"/>
              </a:lnSpc>
              <a:spcAft>
                <a:spcPts val="0"/>
              </a:spcAft>
              <a:buClr>
                <a:srgbClr val="FFFF00"/>
              </a:buClr>
              <a:buFont typeface="Wingdings" pitchFamily="2" charset="2"/>
              <a:buNone/>
              <a:defRPr/>
            </a:pPr>
            <a:endParaRPr lang="en-US" sz="2000" b="1" u="sng" dirty="0" smtClean="0">
              <a:solidFill>
                <a:srgbClr val="FFFF00"/>
              </a:solidFill>
            </a:endParaRPr>
          </a:p>
          <a:p>
            <a:pPr marL="320040" indent="-320040" eaLnBrk="1" fontAlgn="auto" hangingPunct="1">
              <a:lnSpc>
                <a:spcPct val="80000"/>
              </a:lnSpc>
              <a:spcAft>
                <a:spcPts val="0"/>
              </a:spcAft>
              <a:buClr>
                <a:srgbClr val="FFFF00"/>
              </a:buClr>
              <a:buFont typeface="Wingdings" pitchFamily="2" charset="2"/>
              <a:buNone/>
              <a:defRPr/>
            </a:pPr>
            <a:r>
              <a:rPr lang="en-US" sz="2000" b="1" dirty="0" smtClean="0">
                <a:solidFill>
                  <a:srgbClr val="FFFF00"/>
                </a:solidFill>
              </a:rPr>
              <a:t>     </a:t>
            </a:r>
            <a:r>
              <a:rPr lang="en-US" sz="2200" b="1" dirty="0" smtClean="0"/>
              <a:t>10 years of service (since 2003)</a:t>
            </a:r>
          </a:p>
          <a:p>
            <a:pPr marL="320040" indent="-320040" eaLnBrk="1" fontAlgn="auto" hangingPunct="1">
              <a:lnSpc>
                <a:spcPct val="80000"/>
              </a:lnSpc>
              <a:spcAft>
                <a:spcPts val="0"/>
              </a:spcAft>
              <a:buClr>
                <a:srgbClr val="FFFF00"/>
              </a:buClr>
              <a:buFont typeface="Wingdings"/>
              <a:buChar char=""/>
              <a:defRPr/>
            </a:pPr>
            <a:r>
              <a:rPr lang="en-US" sz="2200" dirty="0" smtClean="0"/>
              <a:t>Financed by the Ministry of Health (first year 75% EU and 25% Ministry of Health)</a:t>
            </a:r>
          </a:p>
          <a:p>
            <a:pPr marL="320040" indent="-320040" eaLnBrk="1" fontAlgn="auto" hangingPunct="1">
              <a:lnSpc>
                <a:spcPct val="80000"/>
              </a:lnSpc>
              <a:spcAft>
                <a:spcPts val="0"/>
              </a:spcAft>
              <a:buClr>
                <a:srgbClr val="FFFF00"/>
              </a:buClr>
              <a:buFont typeface="Wingdings"/>
              <a:buChar char=""/>
              <a:defRPr/>
            </a:pPr>
            <a:r>
              <a:rPr lang="en-US" sz="2200" dirty="0" smtClean="0"/>
              <a:t>Multidisciplinary teams of psychologists, psychiatrists, child-psychiatrists and working part-time (two-three days every two weeks) in the eleven islands: 12 psychologists, 5 psychiatrists, 6 child psychiatrists, 2 secretaries</a:t>
            </a:r>
          </a:p>
          <a:p>
            <a:pPr marL="320040" indent="-320040" eaLnBrk="1" fontAlgn="auto" hangingPunct="1">
              <a:lnSpc>
                <a:spcPct val="80000"/>
              </a:lnSpc>
              <a:spcAft>
                <a:spcPts val="0"/>
              </a:spcAft>
              <a:buClr>
                <a:srgbClr val="FFFF00"/>
              </a:buClr>
              <a:buFont typeface="Wingdings"/>
              <a:buChar char=""/>
              <a:defRPr/>
            </a:pPr>
            <a:r>
              <a:rPr lang="en-US" sz="2200" dirty="0" smtClean="0"/>
              <a:t>Administration offices in Paros: full-time secretaries working 5 days a week  </a:t>
            </a:r>
          </a:p>
          <a:p>
            <a:pPr marL="320040" indent="-320040" eaLnBrk="1" fontAlgn="auto" hangingPunct="1">
              <a:lnSpc>
                <a:spcPct val="80000"/>
              </a:lnSpc>
              <a:spcAft>
                <a:spcPts val="0"/>
              </a:spcAft>
              <a:buClr>
                <a:srgbClr val="FFFF00"/>
              </a:buClr>
              <a:buFont typeface="Wingdings"/>
              <a:buChar char=""/>
              <a:defRPr/>
            </a:pPr>
            <a:r>
              <a:rPr lang="en-US" sz="2200" dirty="0" smtClean="0"/>
              <a:t>Services by mental health professionals of the mobile units are provided mainly in Health Centers </a:t>
            </a:r>
          </a:p>
          <a:p>
            <a:pPr marL="320040" indent="-320040" eaLnBrk="1" fontAlgn="auto" hangingPunct="1">
              <a:lnSpc>
                <a:spcPct val="80000"/>
              </a:lnSpc>
              <a:spcAft>
                <a:spcPts val="0"/>
              </a:spcAft>
              <a:buClr>
                <a:srgbClr val="FFFF00"/>
              </a:buClr>
              <a:buFont typeface="Wingdings"/>
              <a:buChar char=""/>
              <a:defRPr/>
            </a:pPr>
            <a:r>
              <a:rPr lang="en-US" sz="2200" dirty="0" smtClean="0"/>
              <a:t>Every multidisciplinary team is coordinated by the scientific advisor</a:t>
            </a:r>
          </a:p>
          <a:p>
            <a:pPr marL="320040" indent="-320040" eaLnBrk="1" fontAlgn="auto" hangingPunct="1">
              <a:lnSpc>
                <a:spcPct val="80000"/>
              </a:lnSpc>
              <a:spcAft>
                <a:spcPts val="0"/>
              </a:spcAft>
              <a:buClr>
                <a:srgbClr val="FFFF00"/>
              </a:buClr>
              <a:buFont typeface="Wingdings"/>
              <a:buChar char=""/>
              <a:defRPr/>
            </a:pPr>
            <a:r>
              <a:rPr lang="en-US" sz="2200" dirty="0" smtClean="0"/>
              <a:t>Supervision takes place by Prof. Stylianidis (management issues for the scientific advisors, clinical supervision)</a:t>
            </a:r>
          </a:p>
          <a:p>
            <a:pPr marL="320040" indent="-320040" eaLnBrk="1" fontAlgn="auto" hangingPunct="1">
              <a:lnSpc>
                <a:spcPct val="80000"/>
              </a:lnSpc>
              <a:spcAft>
                <a:spcPts val="0"/>
              </a:spcAft>
              <a:buClr>
                <a:srgbClr val="FFFF00"/>
              </a:buClr>
              <a:buFont typeface="Wingdings"/>
              <a:buChar char=""/>
              <a:defRPr/>
            </a:pPr>
            <a:r>
              <a:rPr lang="en-US" sz="2200" dirty="0" smtClean="0"/>
              <a:t>Twice a month clinical supervision (psychoanalytically directed) takes place (adults and children)</a:t>
            </a:r>
          </a:p>
          <a:p>
            <a:pPr marL="320040" indent="-320040" eaLnBrk="1" fontAlgn="auto" hangingPunct="1">
              <a:lnSpc>
                <a:spcPct val="80000"/>
              </a:lnSpc>
              <a:spcAft>
                <a:spcPts val="0"/>
              </a:spcAft>
              <a:buClr>
                <a:srgbClr val="FFFF00"/>
              </a:buClr>
              <a:buFont typeface="Wingdings"/>
              <a:buChar char=""/>
              <a:defRPr/>
            </a:pPr>
            <a:r>
              <a:rPr lang="en-US" sz="2200" dirty="0" smtClean="0"/>
              <a:t>Training seminars for the multidisciplinary team take place almost once a month</a:t>
            </a:r>
          </a:p>
          <a:p>
            <a:pPr marL="320040" indent="-320040" eaLnBrk="1" fontAlgn="auto" hangingPunct="1">
              <a:lnSpc>
                <a:spcPct val="80000"/>
              </a:lnSpc>
              <a:spcAft>
                <a:spcPts val="0"/>
              </a:spcAft>
              <a:buClr>
                <a:srgbClr val="FFFF00"/>
              </a:buClr>
              <a:buFont typeface="Wingdings" pitchFamily="2" charset="2"/>
              <a:buNone/>
              <a:defRPr/>
            </a:pPr>
            <a:endParaRPr lang="el-GR" sz="2000" dirty="0" smtClean="0">
              <a:solidFill>
                <a:srgbClr val="FFFF00"/>
              </a:solidFill>
            </a:endParaRPr>
          </a:p>
          <a:p>
            <a:pPr marL="320040" indent="-320040" eaLnBrk="1" fontAlgn="auto" hangingPunct="1">
              <a:lnSpc>
                <a:spcPct val="80000"/>
              </a:lnSpc>
              <a:spcAft>
                <a:spcPts val="0"/>
              </a:spcAft>
              <a:buFont typeface="Wingdings"/>
              <a:buChar char=""/>
              <a:defRPr/>
            </a:pPr>
            <a:endParaRPr lang="el-GR" sz="2000" dirty="0" smtClean="0"/>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 Γράφημα"/>
          <p:cNvGraphicFramePr>
            <a:graphicFrameLocks noGrp="1"/>
          </p:cNvGraphicFramePr>
          <p:nvPr>
            <p:ph idx="1"/>
          </p:nvPr>
        </p:nvGraphicFramePr>
        <p:xfrm>
          <a:off x="121920" y="845820"/>
          <a:ext cx="8564880" cy="54787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762001"/>
          <a:ext cx="82296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707886"/>
          </a:xfrm>
          <a:prstGeom prst="rect">
            <a:avLst/>
          </a:prstGeom>
          <a:noFill/>
        </p:spPr>
        <p:txBody>
          <a:bodyPr wrap="square" rtlCol="0">
            <a:spAutoFit/>
          </a:bodyPr>
          <a:lstStyle/>
          <a:p>
            <a:pPr marL="514350" indent="-514350">
              <a:buFont typeface="+mj-lt"/>
              <a:buAutoNum type="arabicPeriod"/>
            </a:pPr>
            <a:r>
              <a:rPr lang="en-US" sz="4000" dirty="0" smtClean="0"/>
              <a:t>Framework of the Greek Crisis</a:t>
            </a:r>
          </a:p>
        </p:txBody>
      </p:sp>
    </p:spTree>
  </p:cSld>
  <p:clrMapOvr>
    <a:masterClrMapping/>
  </p:clrMapOvr>
  <p:transition advClick="0">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p:nvPr>
        </p:nvGraphicFramePr>
        <p:xfrm>
          <a:off x="381000" y="1524000"/>
          <a:ext cx="8167777" cy="5014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1" name="Rectangle 2"/>
          <p:cNvSpPr>
            <a:spLocks noChangeArrowheads="1"/>
          </p:cNvSpPr>
          <p:nvPr/>
        </p:nvSpPr>
        <p:spPr bwMode="auto">
          <a:xfrm>
            <a:off x="428625" y="142875"/>
            <a:ext cx="8358188" cy="954088"/>
          </a:xfrm>
          <a:prstGeom prst="rect">
            <a:avLst/>
          </a:prstGeom>
          <a:noFill/>
          <a:ln w="9525">
            <a:noFill/>
            <a:miter lim="800000"/>
            <a:headEnd/>
            <a:tailEnd/>
          </a:ln>
        </p:spPr>
        <p:txBody>
          <a:bodyPr>
            <a:spAutoFit/>
          </a:bodyPr>
          <a:lstStyle/>
          <a:p>
            <a:pPr algn="ctr"/>
            <a:r>
              <a:rPr lang="en-GB" sz="2800" b="1"/>
              <a:t>SERVICES PROVIDED/INTERVENTION IN THE COMMUNITY</a:t>
            </a:r>
            <a:endParaRPr lang="en-US" sz="2800" b="1"/>
          </a:p>
        </p:txBody>
      </p:sp>
    </p:spTree>
  </p:cSld>
  <p:clrMapOvr>
    <a:masterClrMapping/>
  </p:clrMapOvr>
  <p:transition spd="slow">
    <p:pull dir="r"/>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2554545"/>
          </a:xfrm>
          <a:prstGeom prst="rect">
            <a:avLst/>
          </a:prstGeom>
          <a:noFill/>
        </p:spPr>
        <p:txBody>
          <a:bodyPr wrap="square" rtlCol="0">
            <a:spAutoFit/>
          </a:bodyPr>
          <a:lstStyle/>
          <a:p>
            <a:pPr marL="742950" indent="-742950">
              <a:buFont typeface="+mj-lt"/>
              <a:buAutoNum type="arabicPeriod" startAt="5"/>
            </a:pPr>
            <a:r>
              <a:rPr lang="en-US" sz="4000" dirty="0" smtClean="0"/>
              <a:t>Cost-effective actions to tackle the impact</a:t>
            </a:r>
          </a:p>
          <a:p>
            <a:pPr marL="1131570" lvl="1" indent="-857250">
              <a:buFont typeface="+mj-lt"/>
              <a:buAutoNum type="romanUcPeriod" startAt="2"/>
            </a:pPr>
            <a:r>
              <a:rPr lang="en-US" sz="4000" dirty="0" smtClean="0"/>
              <a:t>Empowerment of Families and Users in mental health</a:t>
            </a:r>
          </a:p>
        </p:txBody>
      </p:sp>
    </p:spTree>
  </p:cSld>
  <p:clrMapOvr>
    <a:masterClrMapping/>
  </p:clrMapOvr>
  <p:transition advClick="0">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Determinants of mental health: risk factors</a:t>
            </a:r>
            <a:endParaRPr lang="en-US" dirty="0"/>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Determinants of mental health: protective factors</a:t>
            </a:r>
            <a:endParaRPr lang="en-US" dirty="0"/>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Association for Families and Users in mental health: Actions taken at multiple levels</a:t>
            </a:r>
            <a:endParaRPr lang="en-US" sz="2800" dirty="0"/>
          </a:p>
        </p:txBody>
      </p:sp>
      <p:sp>
        <p:nvSpPr>
          <p:cNvPr id="3" name="2 - Θέση περιεχομένου"/>
          <p:cNvSpPr>
            <a:spLocks noGrp="1"/>
          </p:cNvSpPr>
          <p:nvPr>
            <p:ph sz="quarter" idx="1"/>
          </p:nvPr>
        </p:nvSpPr>
        <p:spPr>
          <a:xfrm>
            <a:off x="395536" y="5949280"/>
            <a:ext cx="8229600" cy="576064"/>
          </a:xfrm>
        </p:spPr>
        <p:txBody>
          <a:bodyPr>
            <a:normAutofit fontScale="47500" lnSpcReduction="20000"/>
          </a:bodyPr>
          <a:lstStyle/>
          <a:p>
            <a:r>
              <a:rPr lang="en-US" b="1" dirty="0" smtClean="0"/>
              <a:t>2500 families participate in the Associations in Greece</a:t>
            </a:r>
          </a:p>
          <a:p>
            <a:r>
              <a:rPr lang="en-US" b="1" dirty="0" smtClean="0"/>
              <a:t>500 users participate in associations for families and users or in self-representation associations</a:t>
            </a:r>
          </a:p>
        </p:txBody>
      </p:sp>
      <p:graphicFrame>
        <p:nvGraphicFramePr>
          <p:cNvPr id="4" name="3 - Διάγραμμα"/>
          <p:cNvGraphicFramePr/>
          <p:nvPr/>
        </p:nvGraphicFramePr>
        <p:xfrm>
          <a:off x="395536" y="1124744"/>
          <a:ext cx="820891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3170099"/>
          </a:xfrm>
          <a:prstGeom prst="rect">
            <a:avLst/>
          </a:prstGeom>
          <a:noFill/>
        </p:spPr>
        <p:txBody>
          <a:bodyPr wrap="square" rtlCol="0">
            <a:spAutoFit/>
          </a:bodyPr>
          <a:lstStyle/>
          <a:p>
            <a:pPr marL="742950" indent="-742950">
              <a:buFont typeface="+mj-lt"/>
              <a:buAutoNum type="arabicPeriod" startAt="5"/>
            </a:pPr>
            <a:r>
              <a:rPr lang="en-US" sz="4000" dirty="0" smtClean="0"/>
              <a:t>Cost-effective actions to tackle the impact</a:t>
            </a:r>
          </a:p>
          <a:p>
            <a:pPr marL="1131570" lvl="1" indent="-857250">
              <a:buFont typeface="+mj-lt"/>
              <a:buAutoNum type="romanUcPeriod" startAt="3"/>
            </a:pPr>
            <a:r>
              <a:rPr lang="en-US" sz="4000" dirty="0" smtClean="0"/>
              <a:t>Self-help groups for depression in urban and rural settings</a:t>
            </a:r>
          </a:p>
        </p:txBody>
      </p:sp>
    </p:spTree>
  </p:cSld>
  <p:clrMapOvr>
    <a:masterClrMapping/>
  </p:clrMapOvr>
  <p:transition advClick="0">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400" b="1" dirty="0" smtClean="0">
                <a:solidFill>
                  <a:schemeClr val="tx1"/>
                </a:solidFill>
                <a:latin typeface="+mn-lt"/>
                <a:ea typeface="+mn-ea"/>
                <a:cs typeface="+mn-cs"/>
              </a:rPr>
              <a:t>Mutual Help Groups for Mental Health Problems:</a:t>
            </a:r>
            <a:br>
              <a:rPr lang="en-US" sz="2400" b="1" dirty="0" smtClean="0">
                <a:solidFill>
                  <a:schemeClr val="tx1"/>
                </a:solidFill>
                <a:latin typeface="+mn-lt"/>
                <a:ea typeface="+mn-ea"/>
                <a:cs typeface="+mn-cs"/>
              </a:rPr>
            </a:br>
            <a:r>
              <a:rPr lang="en-US" sz="2400" b="1" dirty="0" smtClean="0">
                <a:solidFill>
                  <a:schemeClr val="tx1"/>
                </a:solidFill>
                <a:latin typeface="+mn-lt"/>
                <a:ea typeface="+mn-ea"/>
                <a:cs typeface="+mn-cs"/>
              </a:rPr>
              <a:t>A Review of Effectiveness Studies </a:t>
            </a:r>
            <a:r>
              <a:rPr lang="en-US" sz="2400" dirty="0" smtClean="0">
                <a:solidFill>
                  <a:schemeClr val="tx1"/>
                </a:solidFill>
                <a:latin typeface="+mn-lt"/>
                <a:ea typeface="+mn-ea"/>
                <a:cs typeface="+mn-cs"/>
              </a:rPr>
              <a:t>(</a:t>
            </a:r>
            <a:r>
              <a:rPr lang="en-US" sz="2400" dirty="0" err="1" smtClean="0">
                <a:solidFill>
                  <a:schemeClr val="tx1"/>
                </a:solidFill>
                <a:latin typeface="+mn-lt"/>
                <a:ea typeface="+mn-ea"/>
                <a:cs typeface="+mn-cs"/>
              </a:rPr>
              <a:t>Pistrang</a:t>
            </a:r>
            <a:r>
              <a:rPr lang="en-US" sz="2400" dirty="0" smtClean="0">
                <a:solidFill>
                  <a:schemeClr val="tx1"/>
                </a:solidFill>
                <a:latin typeface="+mn-lt"/>
                <a:ea typeface="+mn-ea"/>
                <a:cs typeface="+mn-cs"/>
              </a:rPr>
              <a:t> et al., 2008)</a:t>
            </a:r>
            <a:endParaRPr lang="en-US" sz="2400" dirty="0">
              <a:solidFill>
                <a:schemeClr val="tx1"/>
              </a:solidFill>
              <a:latin typeface="+mn-lt"/>
              <a:ea typeface="+mn-ea"/>
              <a:cs typeface="+mn-cs"/>
            </a:endParaRPr>
          </a:p>
        </p:txBody>
      </p:sp>
      <p:sp>
        <p:nvSpPr>
          <p:cNvPr id="3" name="2 - Θέση περιεχομένου"/>
          <p:cNvSpPr>
            <a:spLocks noGrp="1"/>
          </p:cNvSpPr>
          <p:nvPr>
            <p:ph sz="quarter" idx="1"/>
          </p:nvPr>
        </p:nvSpPr>
        <p:spPr/>
        <p:txBody>
          <a:bodyPr>
            <a:normAutofit/>
          </a:bodyPr>
          <a:lstStyle/>
          <a:p>
            <a:r>
              <a:rPr lang="en-US" dirty="0" smtClean="0"/>
              <a:t>positive changes in mental health for group members</a:t>
            </a:r>
          </a:p>
          <a:p>
            <a:r>
              <a:rPr lang="en-US" dirty="0" smtClean="0"/>
              <a:t>mutual help groups have equivalent outcome to those of established, more costly, professionally-provided psychological interventions (Bright et al., 1999; </a:t>
            </a:r>
            <a:r>
              <a:rPr lang="en-US" dirty="0" err="1" smtClean="0"/>
              <a:t>Marmar</a:t>
            </a:r>
            <a:r>
              <a:rPr lang="en-US" dirty="0" smtClean="0"/>
              <a:t> et al., 1988)</a:t>
            </a:r>
          </a:p>
          <a:p>
            <a:r>
              <a:rPr lang="en-US" dirty="0" smtClean="0"/>
              <a:t>no differences in mental health outcomes between mutual help group members and non-members; </a:t>
            </a:r>
          </a:p>
          <a:p>
            <a:r>
              <a:rPr lang="en-US" dirty="0" smtClean="0"/>
              <a:t>no studies showed any evidence of negative effects for self help groups</a:t>
            </a:r>
          </a:p>
        </p:txBody>
      </p:sp>
    </p:spTree>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 Εικόνα" descr="sxima.jpg"/>
          <p:cNvPicPr/>
          <p:nvPr/>
        </p:nvPicPr>
        <p:blipFill>
          <a:blip r:embed="rId2" cstate="print"/>
          <a:stretch>
            <a:fillRect/>
          </a:stretch>
        </p:blipFill>
        <p:spPr>
          <a:xfrm>
            <a:off x="1571604" y="142852"/>
            <a:ext cx="6235620" cy="5286412"/>
          </a:xfrm>
          <a:prstGeom prst="rect">
            <a:avLst/>
          </a:prstGeom>
        </p:spPr>
      </p:pic>
      <p:sp>
        <p:nvSpPr>
          <p:cNvPr id="5" name="4 - TextBox"/>
          <p:cNvSpPr txBox="1"/>
          <p:nvPr/>
        </p:nvSpPr>
        <p:spPr>
          <a:xfrm>
            <a:off x="571472" y="5500702"/>
            <a:ext cx="8143932" cy="1384995"/>
          </a:xfrm>
          <a:prstGeom prst="rect">
            <a:avLst/>
          </a:prstGeom>
          <a:noFill/>
        </p:spPr>
        <p:txBody>
          <a:bodyPr wrap="square" rtlCol="0">
            <a:spAutoFit/>
          </a:bodyPr>
          <a:lstStyle/>
          <a:p>
            <a:r>
              <a:rPr lang="en-US" sz="1400" i="1" dirty="0" smtClean="0"/>
              <a:t>Axis 1: Training of Key persons in the community for the Detection and Treatment of Depression and </a:t>
            </a:r>
            <a:r>
              <a:rPr lang="en-US" sz="1400" i="1" dirty="0" err="1" smtClean="0"/>
              <a:t>Suicidality</a:t>
            </a:r>
            <a:r>
              <a:rPr lang="en-US" sz="1400" i="1" dirty="0" smtClean="0"/>
              <a:t>. </a:t>
            </a:r>
            <a:endParaRPr lang="en-US" sz="1400" dirty="0" smtClean="0"/>
          </a:p>
          <a:p>
            <a:r>
              <a:rPr lang="en-US" sz="1400" i="1" dirty="0" smtClean="0"/>
              <a:t>Axis 2: Psychotherapy Groups for people with depressive symptoms and </a:t>
            </a:r>
            <a:r>
              <a:rPr lang="en-US" sz="1400" i="1" dirty="0" err="1" smtClean="0"/>
              <a:t>suicidality</a:t>
            </a:r>
            <a:r>
              <a:rPr lang="en-US" sz="1400" i="1" dirty="0" smtClean="0"/>
              <a:t> linked with social suffering.</a:t>
            </a:r>
            <a:endParaRPr lang="en-US" sz="1400" dirty="0" smtClean="0"/>
          </a:p>
          <a:p>
            <a:r>
              <a:rPr lang="en-US" sz="1400" i="1" dirty="0" smtClean="0"/>
              <a:t>Axis 3: Pilot operation of self help groups and Peer Training.</a:t>
            </a:r>
          </a:p>
          <a:p>
            <a:endParaRPr lang="en-US" sz="1400" i="1" dirty="0" smtClean="0"/>
          </a:p>
          <a:p>
            <a:r>
              <a:rPr lang="en-US" sz="1400" i="1" dirty="0" smtClean="0"/>
              <a:t>Target Areas: 4 urban areas of Athens and 4 remote islands of Cyclades</a:t>
            </a:r>
            <a:endParaRPr lang="en-US" sz="1400" dirty="0" smtClean="0"/>
          </a:p>
          <a:p>
            <a:endParaRPr lang="en-US" sz="1400" dirty="0"/>
          </a:p>
        </p:txBody>
      </p:sp>
    </p:spTree>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3170099"/>
          </a:xfrm>
          <a:prstGeom prst="rect">
            <a:avLst/>
          </a:prstGeom>
          <a:noFill/>
        </p:spPr>
        <p:txBody>
          <a:bodyPr wrap="square" rtlCol="0">
            <a:spAutoFit/>
          </a:bodyPr>
          <a:lstStyle/>
          <a:p>
            <a:pPr marL="742950" indent="-742950">
              <a:buFont typeface="+mj-lt"/>
              <a:buAutoNum type="arabicPeriod" startAt="5"/>
            </a:pPr>
            <a:r>
              <a:rPr lang="en-US" sz="4000" dirty="0" smtClean="0"/>
              <a:t>Cost-effective actions to tackle the impact</a:t>
            </a:r>
          </a:p>
          <a:p>
            <a:pPr marL="1131570" lvl="1" indent="-857250">
              <a:buFont typeface="+mj-lt"/>
              <a:buAutoNum type="romanUcPeriod" startAt="4"/>
            </a:pPr>
            <a:r>
              <a:rPr lang="en-US" sz="4000" dirty="0" smtClean="0"/>
              <a:t>Promoting mental health through key agents: Church and mental health</a:t>
            </a:r>
          </a:p>
        </p:txBody>
      </p:sp>
    </p:spTree>
  </p:cSld>
  <p:clrMapOvr>
    <a:masterClrMapping/>
  </p:clrMapOvr>
  <p:transition advClick="0">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Social Structures for Immediate Tackling of Poverty</a:t>
            </a:r>
            <a:endParaRPr lang="en-US" dirty="0"/>
          </a:p>
        </p:txBody>
      </p:sp>
      <p:sp>
        <p:nvSpPr>
          <p:cNvPr id="3" name="2 - Θέση περιεχομένου"/>
          <p:cNvSpPr>
            <a:spLocks noGrp="1"/>
          </p:cNvSpPr>
          <p:nvPr>
            <p:ph sz="quarter" idx="1"/>
          </p:nvPr>
        </p:nvSpPr>
        <p:spPr/>
        <p:txBody>
          <a:bodyPr>
            <a:normAutofit fontScale="62500" lnSpcReduction="20000"/>
          </a:bodyPr>
          <a:lstStyle/>
          <a:p>
            <a:r>
              <a:rPr lang="en-US" i="1" dirty="0" smtClean="0"/>
              <a:t>Centre of Mediation</a:t>
            </a:r>
          </a:p>
          <a:p>
            <a:r>
              <a:rPr lang="en-US" i="1" dirty="0" smtClean="0"/>
              <a:t>Social Convenience Store</a:t>
            </a:r>
          </a:p>
          <a:p>
            <a:r>
              <a:rPr lang="en-US" i="1" dirty="0" smtClean="0"/>
              <a:t>Social Structure for Food </a:t>
            </a:r>
          </a:p>
          <a:p>
            <a:r>
              <a:rPr lang="en-US" i="1" dirty="0" smtClean="0"/>
              <a:t>Social Pharmacy</a:t>
            </a:r>
          </a:p>
          <a:p>
            <a:r>
              <a:rPr lang="en-US" dirty="0" smtClean="0"/>
              <a:t>Target population: Uninsured or Unemployed Individuals living in </a:t>
            </a:r>
            <a:r>
              <a:rPr lang="en-US" dirty="0" err="1" smtClean="0"/>
              <a:t>Halandri</a:t>
            </a:r>
            <a:r>
              <a:rPr lang="en-US" dirty="0" smtClean="0"/>
              <a:t> Area can receive medicine, essential products from the Store, food and psychosocial support services (interconnection with health services and welfare, mediation for solving social issues, individual and group consultation etc.).</a:t>
            </a:r>
          </a:p>
          <a:p>
            <a:r>
              <a:rPr lang="en-US" dirty="0" smtClean="0"/>
              <a:t>The above collaboration co-funded by the ESF, is realized by </a:t>
            </a:r>
            <a:r>
              <a:rPr lang="en-US" dirty="0" err="1" smtClean="0"/>
              <a:t>Poreia</a:t>
            </a:r>
            <a:r>
              <a:rPr lang="en-US" dirty="0" smtClean="0"/>
              <a:t> NGO, the General Charity Foundation of the Holy Archdiocese of Athens and EPAPSY who work with the Municipality of </a:t>
            </a:r>
            <a:r>
              <a:rPr lang="en-US" dirty="0" err="1" smtClean="0"/>
              <a:t>Halandri</a:t>
            </a:r>
            <a:r>
              <a:rPr lang="en-US" dirty="0" smtClean="0"/>
              <a:t> and the </a:t>
            </a:r>
            <a:r>
              <a:rPr lang="en-US" dirty="0" err="1" smtClean="0"/>
              <a:t>Kourtesi</a:t>
            </a:r>
            <a:r>
              <a:rPr lang="en-US" dirty="0" smtClean="0"/>
              <a:t> Foundation in order to organize and deliver services against poverty.</a:t>
            </a:r>
          </a:p>
          <a:p>
            <a:r>
              <a:rPr lang="en-US" dirty="0" smtClean="0"/>
              <a:t>More than 160 demands have been met delivering psychosocial support to 250 citizens. </a:t>
            </a:r>
          </a:p>
          <a:p>
            <a:r>
              <a:rPr lang="en-US" dirty="0" smtClean="0"/>
              <a:t>EPAPSY and Archdiocese of Athens will sign a protocol of collaboration in order to support increasing number of demands from the community for delivery of services in prevention, mental health promotion, psychosocial support and strengthening of social capital.</a:t>
            </a:r>
          </a:p>
          <a:p>
            <a:r>
              <a:rPr lang="en-US" dirty="0" smtClean="0"/>
              <a:t>Local networks with the collaboration of Local Parishes are gradually built with the goal of delivering psychosocial services as close to the population as possible either supporting the priests (indirect) or providing psychosocial services at a specified place in the parish (direct support).</a:t>
            </a:r>
          </a:p>
          <a:p>
            <a:endParaRPr lang="en-US" dirty="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Social Insecurity, Individuality and Precariousness</a:t>
            </a:r>
            <a:endParaRPr lang="en-US" dirty="0"/>
          </a:p>
        </p:txBody>
      </p:sp>
      <p:sp>
        <p:nvSpPr>
          <p:cNvPr id="3" name="2 - Θέση περιεχομένου"/>
          <p:cNvSpPr>
            <a:spLocks noGrp="1"/>
          </p:cNvSpPr>
          <p:nvPr>
            <p:ph sz="quarter" idx="1"/>
          </p:nvPr>
        </p:nvSpPr>
        <p:spPr/>
        <p:txBody>
          <a:bodyPr>
            <a:normAutofit fontScale="62500" lnSpcReduction="20000"/>
          </a:bodyPr>
          <a:lstStyle/>
          <a:p>
            <a:r>
              <a:rPr lang="en-US" dirty="0" smtClean="0"/>
              <a:t>R. Castel</a:t>
            </a:r>
          </a:p>
          <a:p>
            <a:r>
              <a:rPr lang="en-US" dirty="0" smtClean="0"/>
              <a:t>Society is transforming to an </a:t>
            </a:r>
            <a:r>
              <a:rPr lang="en-US" dirty="0" smtClean="0">
                <a:solidFill>
                  <a:srgbClr val="FF0000"/>
                </a:solidFill>
              </a:rPr>
              <a:t>“individualized society”. </a:t>
            </a:r>
            <a:r>
              <a:rPr lang="en-US" dirty="0" smtClean="0"/>
              <a:t>Insecurity increases dramatically since collective regulations cannot satisfy the individual. Social Insecurity is closely connected with not having solid support systems which can allow someone to feel “in control” of his own future.</a:t>
            </a:r>
          </a:p>
          <a:p>
            <a:r>
              <a:rPr lang="en-US" dirty="0" smtClean="0"/>
              <a:t>The individuals have to live “day by day”. </a:t>
            </a:r>
          </a:p>
          <a:p>
            <a:r>
              <a:rPr lang="en-US" dirty="0" smtClean="0"/>
              <a:t>The phenomenon is more than exclusion; It is a collective loss of essential attributes that characterize large parts of social classes. </a:t>
            </a:r>
          </a:p>
          <a:p>
            <a:r>
              <a:rPr lang="en-US" dirty="0" smtClean="0"/>
              <a:t>Risk is everywhere and drives modern society to a “society of risk”.  Risk is tied with “social uncertainty”. Individuals who belong to socially vulnerable groups (unemployed, homeless, people receiving social benefits) are not seen as “100% individuals”. They lack the options to lead their own lives frequently depending on the needs and “benevolence” of the others or from social benefits which makes them feel as “strangers (pariahs) to society”.</a:t>
            </a:r>
          </a:p>
          <a:p>
            <a:r>
              <a:rPr lang="en-US" dirty="0" smtClean="0"/>
              <a:t>Z. Baumann</a:t>
            </a:r>
          </a:p>
          <a:p>
            <a:r>
              <a:rPr lang="en-US" dirty="0" smtClean="0">
                <a:solidFill>
                  <a:srgbClr val="FF0000"/>
                </a:solidFill>
              </a:rPr>
              <a:t>Transition from </a:t>
            </a:r>
            <a:r>
              <a:rPr lang="en-US" i="1" dirty="0" smtClean="0">
                <a:solidFill>
                  <a:srgbClr val="FF0000"/>
                </a:solidFill>
              </a:rPr>
              <a:t>solid modernity</a:t>
            </a:r>
            <a:r>
              <a:rPr lang="en-US" dirty="0" smtClean="0">
                <a:solidFill>
                  <a:srgbClr val="FF0000"/>
                </a:solidFill>
              </a:rPr>
              <a:t> to a more </a:t>
            </a:r>
            <a:r>
              <a:rPr lang="en-US" i="1" dirty="0" smtClean="0">
                <a:solidFill>
                  <a:srgbClr val="FF0000"/>
                </a:solidFill>
              </a:rPr>
              <a:t>liquid </a:t>
            </a:r>
            <a:r>
              <a:rPr lang="en-US" dirty="0" smtClean="0">
                <a:solidFill>
                  <a:srgbClr val="FF0000"/>
                </a:solidFill>
              </a:rPr>
              <a:t>form of social life.</a:t>
            </a:r>
          </a:p>
          <a:p>
            <a:r>
              <a:rPr lang="en-US" dirty="0" smtClean="0"/>
              <a:t>In liquid modernity, constructing a durable identity that coheres over time and space becomes increasingly impossible, according to Bauman. We have moved from a period where we understood ourselves as “pilgrims” in search of deeper meaning to one where we act as “tourists” in search of multiple but fleeting social experiences.</a:t>
            </a:r>
            <a:endParaRPr lang="en-US" dirty="0"/>
          </a:p>
        </p:txBody>
      </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1938992"/>
          </a:xfrm>
          <a:prstGeom prst="rect">
            <a:avLst/>
          </a:prstGeom>
          <a:noFill/>
        </p:spPr>
        <p:txBody>
          <a:bodyPr wrap="square" rtlCol="0">
            <a:spAutoFit/>
          </a:bodyPr>
          <a:lstStyle/>
          <a:p>
            <a:pPr marL="742950" indent="-742950">
              <a:buFont typeface="+mj-lt"/>
              <a:buAutoNum type="arabicPeriod" startAt="5"/>
            </a:pPr>
            <a:r>
              <a:rPr lang="en-US" sz="4000" dirty="0" smtClean="0"/>
              <a:t>Cost-effective actions to tackle the impact</a:t>
            </a:r>
          </a:p>
          <a:p>
            <a:pPr marL="1131570" lvl="1" indent="-857250">
              <a:buFont typeface="+mj-lt"/>
              <a:buAutoNum type="romanUcPeriod" startAt="5"/>
            </a:pPr>
            <a:r>
              <a:rPr lang="en-US" sz="4000" dirty="0" smtClean="0"/>
              <a:t>QualityRights Project</a:t>
            </a:r>
          </a:p>
        </p:txBody>
      </p:sp>
    </p:spTree>
  </p:cSld>
  <p:clrMapOvr>
    <a:masterClrMapping/>
  </p:clrMapOvr>
  <p:transition advClick="0">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96888" y="1757363"/>
            <a:ext cx="8229600" cy="4370387"/>
          </a:xfrm>
        </p:spPr>
        <p:txBody>
          <a:bodyPr lIns="0" tIns="0" rIns="0" bIns="0"/>
          <a:lstStyle/>
          <a:p>
            <a:pPr eaLnBrk="1" hangingPunct="1">
              <a:lnSpc>
                <a:spcPct val="80000"/>
              </a:lnSpc>
              <a:buFontTx/>
              <a:buNone/>
            </a:pPr>
            <a:r>
              <a:rPr lang="en-GB" altLang="zh-CN" sz="2400" b="1" dirty="0" smtClean="0">
                <a:latin typeface="HelveticaNeueLT Std"/>
                <a:ea typeface="SimSun" pitchFamily="2" charset="-122"/>
              </a:rPr>
              <a:t>Objectives of the QR project</a:t>
            </a:r>
            <a:endParaRPr lang="en-US" altLang="zh-CN" sz="2400" b="1" dirty="0" smtClean="0">
              <a:latin typeface="HelveticaNeueLT Std"/>
              <a:ea typeface="SimSun" pitchFamily="2" charset="-122"/>
            </a:endParaRPr>
          </a:p>
          <a:p>
            <a:pPr eaLnBrk="1" hangingPunct="1">
              <a:lnSpc>
                <a:spcPct val="80000"/>
              </a:lnSpc>
            </a:pPr>
            <a:r>
              <a:rPr lang="en-US" altLang="zh-CN" sz="2400" dirty="0" smtClean="0">
                <a:latin typeface="HelveticaNeueLT Std"/>
                <a:ea typeface="SimSun" pitchFamily="2" charset="-122"/>
              </a:rPr>
              <a:t>Improve the quality of services and human rights conditions in inpatient and outpatient mental health facilities </a:t>
            </a:r>
          </a:p>
          <a:p>
            <a:pPr eaLnBrk="1" hangingPunct="1">
              <a:lnSpc>
                <a:spcPct val="80000"/>
              </a:lnSpc>
            </a:pPr>
            <a:endParaRPr lang="en-GB" altLang="zh-CN" sz="800" dirty="0" smtClean="0">
              <a:latin typeface="HelveticaNeueLT Std"/>
              <a:ea typeface="SimSun" pitchFamily="2" charset="-122"/>
            </a:endParaRPr>
          </a:p>
          <a:p>
            <a:pPr eaLnBrk="1" hangingPunct="1">
              <a:lnSpc>
                <a:spcPct val="80000"/>
              </a:lnSpc>
            </a:pPr>
            <a:r>
              <a:rPr lang="en-US" altLang="zh-CN" sz="2400" dirty="0" smtClean="0">
                <a:latin typeface="HelveticaNeueLT Std"/>
                <a:ea typeface="SimSun" pitchFamily="2" charset="-122"/>
              </a:rPr>
              <a:t>Build capacity among service users, families and health workers to understand and promote human rights and recovery</a:t>
            </a:r>
          </a:p>
          <a:p>
            <a:pPr eaLnBrk="1" hangingPunct="1">
              <a:lnSpc>
                <a:spcPct val="80000"/>
              </a:lnSpc>
            </a:pPr>
            <a:endParaRPr lang="en-US" altLang="zh-CN" sz="800" dirty="0" smtClean="0">
              <a:latin typeface="HelveticaNeueLT Std"/>
              <a:ea typeface="SimSun" pitchFamily="2" charset="-122"/>
            </a:endParaRPr>
          </a:p>
          <a:p>
            <a:pPr eaLnBrk="1" hangingPunct="1">
              <a:lnSpc>
                <a:spcPct val="80000"/>
              </a:lnSpc>
            </a:pPr>
            <a:r>
              <a:rPr lang="en-US" altLang="zh-CN" sz="2400" dirty="0" smtClean="0">
                <a:latin typeface="HelveticaNeueLT Std"/>
                <a:ea typeface="SimSun" pitchFamily="2" charset="-122"/>
              </a:rPr>
              <a:t>Develop a strong civil society movement of people with psychosocial disabilities to provide mutual support, conduct advocacy and lobby for reform</a:t>
            </a:r>
          </a:p>
          <a:p>
            <a:pPr eaLnBrk="1" hangingPunct="1">
              <a:lnSpc>
                <a:spcPct val="80000"/>
              </a:lnSpc>
            </a:pPr>
            <a:endParaRPr lang="en-GB" altLang="zh-CN" sz="800" dirty="0" smtClean="0">
              <a:latin typeface="HelveticaNeueLT Std"/>
              <a:ea typeface="SimSun" pitchFamily="2" charset="-122"/>
            </a:endParaRPr>
          </a:p>
          <a:p>
            <a:pPr eaLnBrk="1" hangingPunct="1">
              <a:lnSpc>
                <a:spcPct val="80000"/>
              </a:lnSpc>
            </a:pPr>
            <a:r>
              <a:rPr lang="en-US" altLang="zh-CN" sz="2400" dirty="0" smtClean="0">
                <a:latin typeface="HelveticaNeueLT Std"/>
                <a:ea typeface="SimSun" pitchFamily="2" charset="-122"/>
              </a:rPr>
              <a:t>Reform national policies and legislation in line with best practice and international human rights standards</a:t>
            </a:r>
          </a:p>
        </p:txBody>
      </p:sp>
      <p:pic>
        <p:nvPicPr>
          <p:cNvPr id="16387" name="Picture 4" descr="Logo with black font"/>
          <p:cNvPicPr>
            <a:picLocks noChangeAspect="1" noChangeArrowheads="1"/>
          </p:cNvPicPr>
          <p:nvPr/>
        </p:nvPicPr>
        <p:blipFill>
          <a:blip r:embed="rId3" cstate="print"/>
          <a:srcRect/>
          <a:stretch>
            <a:fillRect/>
          </a:stretch>
        </p:blipFill>
        <p:spPr bwMode="auto">
          <a:xfrm>
            <a:off x="0" y="0"/>
            <a:ext cx="1489075" cy="1190625"/>
          </a:xfrm>
          <a:prstGeom prst="rect">
            <a:avLst/>
          </a:prstGeom>
          <a:noFill/>
          <a:ln w="9525">
            <a:noFill/>
            <a:miter lim="800000"/>
            <a:headEnd/>
            <a:tailEnd/>
          </a:ln>
        </p:spPr>
      </p:pic>
      <p:sp>
        <p:nvSpPr>
          <p:cNvPr id="3077" name="Rectangle 5"/>
          <p:cNvSpPr>
            <a:spLocks noChangeArrowheads="1"/>
          </p:cNvSpPr>
          <p:nvPr/>
        </p:nvSpPr>
        <p:spPr bwMode="auto">
          <a:xfrm>
            <a:off x="3613150" y="342900"/>
            <a:ext cx="3960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2000" b="1" dirty="0">
                <a:solidFill>
                  <a:srgbClr val="F20000"/>
                </a:solidFill>
                <a:latin typeface="MS PGothic" pitchFamily="34" charset="-128"/>
              </a:rPr>
              <a:t>Act, Unite and Empower for Better Mental Health</a:t>
            </a:r>
            <a:endParaRPr lang="en-US" sz="2000" dirty="0"/>
          </a:p>
        </p:txBody>
      </p:sp>
    </p:spTree>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68313" y="1568450"/>
            <a:ext cx="8291512" cy="4364038"/>
          </a:xfrm>
        </p:spPr>
        <p:txBody>
          <a:bodyPr lIns="0" tIns="0" rIns="0" bIns="0"/>
          <a:lstStyle/>
          <a:p>
            <a:pPr eaLnBrk="1" hangingPunct="1">
              <a:lnSpc>
                <a:spcPct val="90000"/>
              </a:lnSpc>
              <a:buFontTx/>
              <a:buNone/>
            </a:pPr>
            <a:r>
              <a:rPr lang="en-GB" sz="2400" b="1" dirty="0" smtClean="0">
                <a:latin typeface="HelveticaNeueLT Std"/>
              </a:rPr>
              <a:t>Key dimensions of the QR project</a:t>
            </a:r>
          </a:p>
          <a:p>
            <a:pPr eaLnBrk="1" hangingPunct="1">
              <a:lnSpc>
                <a:spcPct val="90000"/>
              </a:lnSpc>
            </a:pPr>
            <a:r>
              <a:rPr lang="en-GB" sz="2400" dirty="0" smtClean="0">
                <a:latin typeface="HelveticaNeueLT Std"/>
              </a:rPr>
              <a:t>Uses the UN Convention on the Rights of Persons with Disabilities as a framework</a:t>
            </a:r>
          </a:p>
          <a:p>
            <a:pPr eaLnBrk="1" hangingPunct="1">
              <a:lnSpc>
                <a:spcPct val="90000"/>
              </a:lnSpc>
            </a:pPr>
            <a:r>
              <a:rPr lang="en-GB" sz="2400" dirty="0" smtClean="0">
                <a:latin typeface="HelveticaNeueLT Std"/>
              </a:rPr>
              <a:t>On the ground (facility-level) improvements as well as at policy level</a:t>
            </a:r>
          </a:p>
          <a:p>
            <a:pPr eaLnBrk="1" hangingPunct="1">
              <a:lnSpc>
                <a:spcPct val="90000"/>
              </a:lnSpc>
            </a:pPr>
            <a:r>
              <a:rPr lang="en-GB" sz="2400" dirty="0" smtClean="0">
                <a:latin typeface="HelveticaNeueLT Std"/>
              </a:rPr>
              <a:t>Inpatient, outpatient and community services are all addressed</a:t>
            </a:r>
          </a:p>
          <a:p>
            <a:pPr eaLnBrk="1" hangingPunct="1">
              <a:lnSpc>
                <a:spcPct val="90000"/>
              </a:lnSpc>
            </a:pPr>
            <a:r>
              <a:rPr lang="en-GB" sz="2400" dirty="0" smtClean="0">
                <a:latin typeface="HelveticaNeueLT Std"/>
              </a:rPr>
              <a:t>Use of participatory and inclusive approach</a:t>
            </a:r>
          </a:p>
          <a:p>
            <a:pPr eaLnBrk="1" hangingPunct="1">
              <a:lnSpc>
                <a:spcPct val="90000"/>
              </a:lnSpc>
            </a:pPr>
            <a:r>
              <a:rPr lang="fr-CH" sz="2400" dirty="0" smtClean="0">
                <a:latin typeface="HelveticaNeueLT Std"/>
              </a:rPr>
              <a:t>Building of an international network of people </a:t>
            </a:r>
            <a:r>
              <a:rPr lang="fr-CH" sz="2400" dirty="0" err="1" smtClean="0">
                <a:latin typeface="HelveticaNeueLT Std"/>
              </a:rPr>
              <a:t>with</a:t>
            </a:r>
            <a:r>
              <a:rPr lang="fr-CH" sz="2400" dirty="0" smtClean="0">
                <a:latin typeface="HelveticaNeueLT Std"/>
              </a:rPr>
              <a:t> psychosocial </a:t>
            </a:r>
            <a:r>
              <a:rPr lang="fr-CH" sz="2400" dirty="0" err="1" smtClean="0">
                <a:latin typeface="HelveticaNeueLT Std"/>
              </a:rPr>
              <a:t>disabilities</a:t>
            </a:r>
            <a:r>
              <a:rPr lang="fr-CH" sz="2400" dirty="0" smtClean="0">
                <a:latin typeface="HelveticaNeueLT Std"/>
              </a:rPr>
              <a:t>, </a:t>
            </a:r>
            <a:r>
              <a:rPr lang="fr-CH" sz="2400" dirty="0" err="1" smtClean="0">
                <a:latin typeface="HelveticaNeueLT Std"/>
              </a:rPr>
              <a:t>families</a:t>
            </a:r>
            <a:r>
              <a:rPr lang="fr-CH" sz="2400" dirty="0" smtClean="0">
                <a:latin typeface="HelveticaNeueLT Std"/>
              </a:rPr>
              <a:t> and </a:t>
            </a:r>
            <a:r>
              <a:rPr lang="fr-CH" sz="2400" dirty="0" err="1" smtClean="0">
                <a:latin typeface="HelveticaNeueLT Std"/>
              </a:rPr>
              <a:t>health</a:t>
            </a:r>
            <a:r>
              <a:rPr lang="fr-CH" sz="2400" dirty="0" smtClean="0">
                <a:latin typeface="HelveticaNeueLT Std"/>
              </a:rPr>
              <a:t> </a:t>
            </a:r>
            <a:r>
              <a:rPr lang="fr-CH" sz="2400" dirty="0" err="1" smtClean="0">
                <a:latin typeface="HelveticaNeueLT Std"/>
              </a:rPr>
              <a:t>professionals</a:t>
            </a:r>
            <a:r>
              <a:rPr lang="fr-CH" sz="2400" dirty="0" smtClean="0">
                <a:latin typeface="HelveticaNeueLT Std"/>
              </a:rPr>
              <a:t> to </a:t>
            </a:r>
            <a:r>
              <a:rPr lang="fr-CH" sz="2400" dirty="0" err="1" smtClean="0">
                <a:latin typeface="HelveticaNeueLT Std"/>
              </a:rPr>
              <a:t>work</a:t>
            </a:r>
            <a:r>
              <a:rPr lang="fr-CH" sz="2400" dirty="0" smtClean="0">
                <a:latin typeface="HelveticaNeueLT Std"/>
              </a:rPr>
              <a:t> as consultants in </a:t>
            </a:r>
            <a:r>
              <a:rPr lang="fr-CH" sz="2400" dirty="0" err="1" smtClean="0">
                <a:latin typeface="HelveticaNeueLT Std"/>
              </a:rPr>
              <a:t>other</a:t>
            </a:r>
            <a:r>
              <a:rPr lang="fr-CH" sz="2400" dirty="0" smtClean="0">
                <a:latin typeface="HelveticaNeueLT Std"/>
              </a:rPr>
              <a:t> countries</a:t>
            </a:r>
          </a:p>
          <a:p>
            <a:pPr marL="804863" lvl="1" indent="-280988" eaLnBrk="1" hangingPunct="1">
              <a:lnSpc>
                <a:spcPct val="90000"/>
              </a:lnSpc>
            </a:pPr>
            <a:endParaRPr lang="en-US" sz="2000" dirty="0" smtClean="0">
              <a:solidFill>
                <a:schemeClr val="tx1"/>
              </a:solidFill>
              <a:latin typeface="HelveticaNeueLT Std"/>
            </a:endParaRPr>
          </a:p>
        </p:txBody>
      </p:sp>
      <p:pic>
        <p:nvPicPr>
          <p:cNvPr id="18435" name="Picture 4" descr="Logo with black font"/>
          <p:cNvPicPr>
            <a:picLocks noChangeAspect="1" noChangeArrowheads="1"/>
          </p:cNvPicPr>
          <p:nvPr/>
        </p:nvPicPr>
        <p:blipFill>
          <a:blip r:embed="rId3" cstate="print"/>
          <a:srcRect/>
          <a:stretch>
            <a:fillRect/>
          </a:stretch>
        </p:blipFill>
        <p:spPr bwMode="auto">
          <a:xfrm>
            <a:off x="0" y="0"/>
            <a:ext cx="1489075" cy="1190625"/>
          </a:xfrm>
          <a:prstGeom prst="rect">
            <a:avLst/>
          </a:prstGeom>
          <a:noFill/>
          <a:ln w="9525">
            <a:noFill/>
            <a:miter lim="800000"/>
            <a:headEnd/>
            <a:tailEnd/>
          </a:ln>
        </p:spPr>
      </p:pic>
      <p:sp>
        <p:nvSpPr>
          <p:cNvPr id="3077" name="Rectangle 5"/>
          <p:cNvSpPr>
            <a:spLocks noChangeArrowheads="1"/>
          </p:cNvSpPr>
          <p:nvPr/>
        </p:nvSpPr>
        <p:spPr bwMode="auto">
          <a:xfrm>
            <a:off x="3613150" y="342900"/>
            <a:ext cx="3960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2000" b="1">
                <a:solidFill>
                  <a:srgbClr val="F20000"/>
                </a:solidFill>
                <a:latin typeface="MS PGothic" pitchFamily="34" charset="-128"/>
              </a:rPr>
              <a:t>Act, Unite and Empower for Better Mental Health</a:t>
            </a:r>
            <a:endParaRPr lang="en-US" sz="2000"/>
          </a:p>
        </p:txBody>
      </p:sp>
    </p:spTree>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buFontTx/>
              <a:buNone/>
            </a:pPr>
            <a:r>
              <a:rPr lang="en-GB" sz="2800" b="1" dirty="0" smtClean="0"/>
              <a:t>WHO </a:t>
            </a:r>
            <a:r>
              <a:rPr lang="en-GB" sz="2800" b="1" dirty="0" err="1" smtClean="0"/>
              <a:t>QualityRights</a:t>
            </a:r>
            <a:r>
              <a:rPr lang="en-GB" sz="2800" b="1" dirty="0" smtClean="0"/>
              <a:t> in countries</a:t>
            </a:r>
          </a:p>
          <a:p>
            <a:pPr marL="0" indent="0" eaLnBrk="1" hangingPunct="1"/>
            <a:r>
              <a:rPr lang="en-GB" sz="2400" dirty="0" smtClean="0"/>
              <a:t>QR countries to date: </a:t>
            </a:r>
            <a:r>
              <a:rPr lang="en-US" sz="2400" dirty="0" smtClean="0"/>
              <a:t>Spain, Portugal, Panama Palestine and Somalia. </a:t>
            </a:r>
            <a:r>
              <a:rPr lang="en-GB" sz="2400" dirty="0" smtClean="0"/>
              <a:t> </a:t>
            </a:r>
          </a:p>
          <a:p>
            <a:pPr marL="0" indent="0" eaLnBrk="1" hangingPunct="1"/>
            <a:r>
              <a:rPr lang="en-GB" sz="2400" dirty="0" smtClean="0"/>
              <a:t>QR in Greece</a:t>
            </a:r>
          </a:p>
          <a:p>
            <a:pPr marL="685800" lvl="1">
              <a:buFont typeface="Arial" charset="0"/>
              <a:buChar char="•"/>
            </a:pPr>
            <a:r>
              <a:rPr lang="en-US" sz="1800" dirty="0" smtClean="0">
                <a:solidFill>
                  <a:schemeClr val="tx1"/>
                </a:solidFill>
              </a:rPr>
              <a:t>Nov 2011 workshop to train on quality and human rights, how to conduct an assessment and use the WHO QualityRights Toolkit</a:t>
            </a:r>
          </a:p>
          <a:p>
            <a:pPr marL="685800" lvl="1">
              <a:buFont typeface="Arial" charset="0"/>
              <a:buChar char="•"/>
            </a:pPr>
            <a:r>
              <a:rPr lang="en-US" sz="1800" dirty="0" smtClean="0">
                <a:solidFill>
                  <a:schemeClr val="tx1"/>
                </a:solidFill>
              </a:rPr>
              <a:t>Workshop attended by high level representatives from government (MOH, </a:t>
            </a:r>
            <a:r>
              <a:rPr lang="en-GB" sz="1800" dirty="0" smtClean="0">
                <a:solidFill>
                  <a:schemeClr val="tx1"/>
                </a:solidFill>
              </a:rPr>
              <a:t>Ombudsman for social protection, health and social solidarity, members of associations of Users and Families etc.)    </a:t>
            </a:r>
          </a:p>
          <a:p>
            <a:pPr marL="685800" lvl="1">
              <a:buFont typeface="Arial" charset="0"/>
              <a:buChar char="•"/>
            </a:pPr>
            <a:r>
              <a:rPr lang="en-US" sz="1800" dirty="0" smtClean="0">
                <a:solidFill>
                  <a:schemeClr val="tx1"/>
                </a:solidFill>
              </a:rPr>
              <a:t>A Management team has been established to be oversee the assessment</a:t>
            </a:r>
          </a:p>
          <a:p>
            <a:pPr marL="685800" lvl="1">
              <a:buFont typeface="Arial" charset="0"/>
              <a:buChar char="•"/>
            </a:pPr>
            <a:r>
              <a:rPr lang="en-US" sz="1800" dirty="0" smtClean="0">
                <a:solidFill>
                  <a:schemeClr val="tx1"/>
                </a:solidFill>
              </a:rPr>
              <a:t>Assessments of facilities will be underway in the next months. </a:t>
            </a:r>
          </a:p>
          <a:p>
            <a:pPr marL="0" indent="0" eaLnBrk="1" hangingPunct="1"/>
            <a:r>
              <a:rPr lang="en-US" sz="2400" dirty="0" smtClean="0"/>
              <a:t>Future QR countries: Chile, Brazil, India</a:t>
            </a:r>
          </a:p>
        </p:txBody>
      </p:sp>
      <p:pic>
        <p:nvPicPr>
          <p:cNvPr id="19459" name="Picture 4" descr="Logo with black font"/>
          <p:cNvPicPr>
            <a:picLocks noChangeAspect="1" noChangeArrowheads="1"/>
          </p:cNvPicPr>
          <p:nvPr/>
        </p:nvPicPr>
        <p:blipFill>
          <a:blip r:embed="rId3" cstate="print"/>
          <a:srcRect/>
          <a:stretch>
            <a:fillRect/>
          </a:stretch>
        </p:blipFill>
        <p:spPr bwMode="auto">
          <a:xfrm>
            <a:off x="0" y="0"/>
            <a:ext cx="1489075" cy="1190625"/>
          </a:xfrm>
          <a:prstGeom prst="rect">
            <a:avLst/>
          </a:prstGeom>
          <a:noFill/>
          <a:ln w="9525">
            <a:noFill/>
            <a:miter lim="800000"/>
            <a:headEnd/>
            <a:tailEnd/>
          </a:ln>
        </p:spPr>
      </p:pic>
      <p:sp>
        <p:nvSpPr>
          <p:cNvPr id="5" name="Rectangle 5"/>
          <p:cNvSpPr>
            <a:spLocks noChangeArrowheads="1"/>
          </p:cNvSpPr>
          <p:nvPr/>
        </p:nvSpPr>
        <p:spPr bwMode="auto">
          <a:xfrm>
            <a:off x="3613150" y="342900"/>
            <a:ext cx="3960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2000" b="1">
                <a:solidFill>
                  <a:srgbClr val="F20000"/>
                </a:solidFill>
                <a:latin typeface="MS PGothic" pitchFamily="34" charset="-128"/>
              </a:rPr>
              <a:t>Act, Unite and Empower for Better Mental Health</a:t>
            </a:r>
            <a:endParaRPr lang="en-US" sz="2000"/>
          </a:p>
        </p:txBody>
      </p:sp>
    </p:spTree>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707886"/>
          </a:xfrm>
          <a:prstGeom prst="rect">
            <a:avLst/>
          </a:prstGeom>
          <a:noFill/>
        </p:spPr>
        <p:txBody>
          <a:bodyPr wrap="square" rtlCol="0">
            <a:spAutoFit/>
          </a:bodyPr>
          <a:lstStyle/>
          <a:p>
            <a:pPr marL="742950" indent="-742950">
              <a:buFont typeface="+mj-lt"/>
              <a:buAutoNum type="arabicPeriod" startAt="6"/>
            </a:pPr>
            <a:r>
              <a:rPr lang="en-US" sz="4000" dirty="0" smtClean="0"/>
              <a:t>Conclusive remarks</a:t>
            </a:r>
          </a:p>
        </p:txBody>
      </p:sp>
    </p:spTree>
  </p:cSld>
  <p:clrMapOvr>
    <a:masterClrMapping/>
  </p:clrMapOvr>
  <p:transition advClick="0">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Future Challenges for the Public Mental Health System in Greece (Stylianidis, 2012)</a:t>
            </a:r>
            <a:endParaRPr lang="el-GR" dirty="0"/>
          </a:p>
        </p:txBody>
      </p:sp>
      <p:sp>
        <p:nvSpPr>
          <p:cNvPr id="3" name="2 - Θέση περιεχομένου"/>
          <p:cNvSpPr>
            <a:spLocks noGrp="1"/>
          </p:cNvSpPr>
          <p:nvPr>
            <p:ph sz="quarter" idx="1"/>
          </p:nvPr>
        </p:nvSpPr>
        <p:spPr/>
        <p:txBody>
          <a:bodyPr>
            <a:normAutofit fontScale="92500" lnSpcReduction="20000"/>
          </a:bodyPr>
          <a:lstStyle/>
          <a:p>
            <a:r>
              <a:rPr lang="en-US" dirty="0" smtClean="0"/>
              <a:t>Public expenditures are dramatically reduced affecting mental health services and the social and health services as well.</a:t>
            </a:r>
          </a:p>
          <a:p>
            <a:r>
              <a:rPr lang="en-US" dirty="0" smtClean="0"/>
              <a:t>The continuous regression of deinstitutionalization and the process of psychiatric reform will cause more violations of human rights of people suffering from mental health problems and will also increase all risk factors (chronic stress, poverty, inequality and poor access to promotion, prevention and treatment interventions).</a:t>
            </a:r>
          </a:p>
          <a:p>
            <a:endParaRPr lang="en-US" dirty="0" smtClean="0"/>
          </a:p>
          <a:p>
            <a:r>
              <a:rPr lang="en-US" dirty="0" smtClean="0"/>
              <a:t>Resource Allocation from MH Hospitals to Community Care </a:t>
            </a:r>
          </a:p>
          <a:p>
            <a:r>
              <a:rPr lang="en-US" dirty="0" smtClean="0"/>
              <a:t>Funding and Financing of services which are being continually evaluated for their </a:t>
            </a:r>
            <a:r>
              <a:rPr lang="en-US" dirty="0" err="1" smtClean="0"/>
              <a:t>resutls</a:t>
            </a:r>
            <a:r>
              <a:rPr lang="en-US" dirty="0" smtClean="0"/>
              <a:t>.</a:t>
            </a:r>
          </a:p>
          <a:p>
            <a:r>
              <a:rPr lang="en-US" dirty="0" smtClean="0"/>
              <a:t>Institutional and Active involvement of users and families in the planning, realization and evaluation of services.</a:t>
            </a:r>
          </a:p>
          <a:p>
            <a:r>
              <a:rPr lang="en-US" dirty="0" smtClean="0"/>
              <a:t>Hope-Based System VS Fear-Based System</a:t>
            </a:r>
            <a:endParaRPr lang="el-GR" dirty="0"/>
          </a:p>
        </p:txBody>
      </p:sp>
    </p:spTree>
  </p:cSld>
  <p:clrMapOvr>
    <a:masterClrMapping/>
  </p:clrMapOvr>
  <p:transition advClick="0">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Philosophy, Democracy and Austerity</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n-US" dirty="0" smtClean="0"/>
              <a:t>Human rights are most clearly represented by the basic rights legally institutionalized within constitutional democracies, since such basic rights are the only rights that fully realize both the legal and the moral sides of the concept of human rights.</a:t>
            </a:r>
          </a:p>
          <a:p>
            <a:r>
              <a:rPr lang="en-US" dirty="0" smtClean="0"/>
              <a:t>Beyond this level, human rights remain only a weak force in international law and still await institutionalization within the framework of a cosmopolitan order that is only now beginning to take shape. (J. </a:t>
            </a:r>
            <a:r>
              <a:rPr lang="en-US" dirty="0" err="1" smtClean="0"/>
              <a:t>Habermas</a:t>
            </a:r>
            <a:r>
              <a:rPr lang="en-US" dirty="0" smtClean="0"/>
              <a:t>)</a:t>
            </a:r>
          </a:p>
          <a:p>
            <a:r>
              <a:rPr lang="en-US" dirty="0" smtClean="0"/>
              <a:t>The austerity policy and measures lead to the increase of “populism” and fascism trends in society while threatening to kill democracy.</a:t>
            </a:r>
          </a:p>
          <a:p>
            <a:pPr lvl="1"/>
            <a:r>
              <a:rPr lang="en-US" dirty="0" smtClean="0"/>
              <a:t>“</a:t>
            </a:r>
            <a:r>
              <a:rPr lang="en-US" dirty="0" err="1" smtClean="0"/>
              <a:t>Morire</a:t>
            </a:r>
            <a:r>
              <a:rPr lang="en-US" dirty="0" smtClean="0"/>
              <a:t> di </a:t>
            </a:r>
            <a:r>
              <a:rPr lang="en-US" dirty="0" err="1" smtClean="0"/>
              <a:t>austerita</a:t>
            </a:r>
            <a:r>
              <a:rPr lang="en-US" dirty="0" smtClean="0"/>
              <a:t>”, Lorenzo </a:t>
            </a:r>
            <a:r>
              <a:rPr lang="en-US" dirty="0" err="1" smtClean="0"/>
              <a:t>Bini</a:t>
            </a:r>
            <a:r>
              <a:rPr lang="en-US" dirty="0" smtClean="0"/>
              <a:t> </a:t>
            </a:r>
            <a:r>
              <a:rPr lang="en-US" dirty="0" err="1" smtClean="0"/>
              <a:t>Smaghi</a:t>
            </a:r>
            <a:r>
              <a:rPr lang="en-US" dirty="0" smtClean="0"/>
              <a:t>, ESF, 2013</a:t>
            </a:r>
          </a:p>
          <a:p>
            <a:pPr lvl="2"/>
            <a:r>
              <a:rPr lang="en-US" dirty="0" smtClean="0"/>
              <a:t>Birth rate </a:t>
            </a:r>
          </a:p>
          <a:p>
            <a:pPr lvl="2"/>
            <a:r>
              <a:rPr lang="en-US" dirty="0" smtClean="0"/>
              <a:t>2008-09: 118.000</a:t>
            </a:r>
          </a:p>
          <a:p>
            <a:pPr lvl="2"/>
            <a:r>
              <a:rPr lang="en-US" dirty="0" smtClean="0"/>
              <a:t>2012:  &lt; 100.000 (15% reduction)</a:t>
            </a:r>
          </a:p>
          <a:p>
            <a:pPr lvl="1"/>
            <a:endParaRPr lang="en-US" dirty="0" smtClean="0"/>
          </a:p>
        </p:txBody>
      </p:sp>
    </p:spTree>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r>
              <a:rPr lang="en-US" dirty="0" smtClean="0"/>
              <a:t>As Ron Coleman (2012) systematically points out </a:t>
            </a:r>
            <a:r>
              <a:rPr lang="en-US" i="1" dirty="0" smtClean="0"/>
              <a:t>power is not given but taken. </a:t>
            </a:r>
            <a:r>
              <a:rPr lang="en-US" dirty="0" smtClean="0"/>
              <a:t>In his own words: </a:t>
            </a:r>
            <a:r>
              <a:rPr lang="en-US" i="1" dirty="0" smtClean="0"/>
              <a:t>we have to take the right for recovery by ourselves, we must learn to own our experience, our recovery, this is not the professionals’ recovery, their role is to assist our recovery. For too long we told people what to do and not ask for what they want to do, we should not ask what do you feel, we should be asking what do you want, what you need.</a:t>
            </a:r>
            <a:r>
              <a:rPr lang="en-US" dirty="0" smtClean="0"/>
              <a:t> </a:t>
            </a:r>
            <a:r>
              <a:rPr lang="en-US" i="1" dirty="0" smtClean="0"/>
              <a:t>We should stop see recovery as a word, recovery should be an action.  If we make recovery an action, then we can see people stop committing suicide, we can see them fighting for empowerment. </a:t>
            </a:r>
            <a:endParaRPr lang="en-US" dirty="0" smtClean="0"/>
          </a:p>
          <a:p>
            <a:endParaRPr lang="en-US" dirty="0"/>
          </a:p>
        </p:txBody>
      </p:sp>
    </p:spTree>
  </p:cSld>
  <p:clrMapOvr>
    <a:masterClrMapping/>
  </p:clrMapOvr>
  <p:transition>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endParaRPr lang="en-US"/>
          </a:p>
        </p:txBody>
      </p:sp>
      <p:pic>
        <p:nvPicPr>
          <p:cNvPr id="4" name="Picture 2" descr="http://www.glasbergen.com/wp-content/gallery/cartoons-about-the-economy/toon-1045.gif"/>
          <p:cNvPicPr>
            <a:picLocks noChangeAspect="1" noChangeArrowheads="1"/>
          </p:cNvPicPr>
          <p:nvPr/>
        </p:nvPicPr>
        <p:blipFill>
          <a:blip r:embed="rId2" cstate="print"/>
          <a:srcRect/>
          <a:stretch>
            <a:fillRect/>
          </a:stretch>
        </p:blipFill>
        <p:spPr bwMode="auto">
          <a:xfrm>
            <a:off x="0" y="0"/>
            <a:ext cx="9341705" cy="6858000"/>
          </a:xfrm>
          <a:prstGeom prst="rect">
            <a:avLst/>
          </a:prstGeom>
          <a:noFill/>
        </p:spPr>
      </p:pic>
    </p:spTree>
  </p:cSld>
  <p:clrMapOvr>
    <a:masterClrMapping/>
  </p:clrMapOvr>
  <p:transition>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Thank you very much for your attention!</a:t>
            </a:r>
            <a:endParaRPr lang="el-GR" dirty="0"/>
          </a:p>
        </p:txBody>
      </p:sp>
      <p:sp>
        <p:nvSpPr>
          <p:cNvPr id="5" name="4 - Στρογγυλεμένο ορθογώνιο"/>
          <p:cNvSpPr/>
          <p:nvPr/>
        </p:nvSpPr>
        <p:spPr>
          <a:xfrm>
            <a:off x="395536" y="1916832"/>
            <a:ext cx="846217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Contact Details</a:t>
            </a:r>
          </a:p>
          <a:p>
            <a:pPr algn="ctr"/>
            <a:endParaRPr lang="en-US" sz="2800" dirty="0" smtClean="0"/>
          </a:p>
          <a:p>
            <a:pPr algn="ctr"/>
            <a:r>
              <a:rPr lang="en-US" sz="2800" dirty="0" smtClean="0"/>
              <a:t>Stelios Stylianidis, Prof. of Soc. Psychiatry, </a:t>
            </a:r>
            <a:r>
              <a:rPr lang="en-US" sz="2800" dirty="0" err="1" smtClean="0"/>
              <a:t>Panteion</a:t>
            </a:r>
            <a:r>
              <a:rPr lang="en-US" sz="2800" dirty="0" smtClean="0"/>
              <a:t> Un.</a:t>
            </a:r>
          </a:p>
          <a:p>
            <a:pPr algn="ctr"/>
            <a:r>
              <a:rPr lang="en-US" sz="2800" dirty="0" smtClean="0"/>
              <a:t>epapsy@otenet.gr</a:t>
            </a:r>
          </a:p>
          <a:p>
            <a:pPr algn="ctr"/>
            <a:r>
              <a:rPr lang="en-US" sz="2800" dirty="0" smtClean="0"/>
              <a:t>(0030) 210 61 41 350</a:t>
            </a:r>
          </a:p>
          <a:p>
            <a:pPr algn="ctr"/>
            <a:endParaRPr lang="en-US" sz="2800" dirty="0" smtClean="0"/>
          </a:p>
          <a:p>
            <a:pPr algn="ctr"/>
            <a:r>
              <a:rPr lang="en-US" sz="2800" dirty="0" smtClean="0"/>
              <a:t>EPAPSY</a:t>
            </a:r>
          </a:p>
          <a:p>
            <a:pPr algn="ctr"/>
            <a:r>
              <a:rPr lang="en-US" sz="2800" dirty="0" smtClean="0"/>
              <a:t>www.epapsy.gr</a:t>
            </a:r>
            <a:endParaRPr lang="en-US" sz="2800"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endParaRPr lang="en-US"/>
          </a:p>
        </p:txBody>
      </p:sp>
      <p:pic>
        <p:nvPicPr>
          <p:cNvPr id="45058" name="Picture 2" descr="http://www.glasbergen.com/wp-content/gallery/cartoons-about-the-economy/toon948.gif"/>
          <p:cNvPicPr>
            <a:picLocks noChangeAspect="1" noChangeArrowheads="1"/>
          </p:cNvPicPr>
          <p:nvPr/>
        </p:nvPicPr>
        <p:blipFill>
          <a:blip r:embed="rId2" cstate="print"/>
          <a:srcRect/>
          <a:stretch>
            <a:fillRect/>
          </a:stretch>
        </p:blipFill>
        <p:spPr bwMode="auto">
          <a:xfrm>
            <a:off x="1428728" y="0"/>
            <a:ext cx="6000792" cy="6836347"/>
          </a:xfrm>
          <a:prstGeom prst="rect">
            <a:avLst/>
          </a:prstGeom>
          <a:noFill/>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9" name="8 - TextBox"/>
          <p:cNvSpPr txBox="1"/>
          <p:nvPr/>
        </p:nvSpPr>
        <p:spPr>
          <a:xfrm>
            <a:off x="762000" y="1484055"/>
            <a:ext cx="7543800" cy="1323439"/>
          </a:xfrm>
          <a:prstGeom prst="rect">
            <a:avLst/>
          </a:prstGeom>
          <a:noFill/>
        </p:spPr>
        <p:txBody>
          <a:bodyPr wrap="square" rtlCol="0">
            <a:spAutoFit/>
          </a:bodyPr>
          <a:lstStyle/>
          <a:p>
            <a:pPr marL="742950" indent="-742950">
              <a:buFont typeface="+mj-lt"/>
              <a:buAutoNum type="arabicPeriod" startAt="2"/>
            </a:pPr>
            <a:r>
              <a:rPr lang="en-US" sz="4000" dirty="0" smtClean="0"/>
              <a:t>Impact on Public Health and Social Welfare</a:t>
            </a:r>
          </a:p>
        </p:txBody>
      </p:sp>
    </p:spTree>
  </p:cSld>
  <p:clrMapOvr>
    <a:masterClrMapping/>
  </p:clrMapOvr>
  <p:transition advClick="0">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Recent Data I (National School of Public Health, 2013) </a:t>
            </a:r>
            <a:endParaRPr lang="el-GR" dirty="0"/>
          </a:p>
        </p:txBody>
      </p:sp>
      <p:sp>
        <p:nvSpPr>
          <p:cNvPr id="3" name="2 - Θέση περιεχομένου"/>
          <p:cNvSpPr>
            <a:spLocks noGrp="1"/>
          </p:cNvSpPr>
          <p:nvPr>
            <p:ph sz="quarter" idx="1"/>
          </p:nvPr>
        </p:nvSpPr>
        <p:spPr/>
        <p:txBody>
          <a:bodyPr>
            <a:normAutofit fontScale="85000" lnSpcReduction="20000"/>
          </a:bodyPr>
          <a:lstStyle/>
          <a:p>
            <a:r>
              <a:rPr lang="en-US" dirty="0" smtClean="0"/>
              <a:t>20% of the total health budget is spent for medicine</a:t>
            </a:r>
          </a:p>
          <a:p>
            <a:r>
              <a:rPr lang="el-GR" dirty="0" smtClean="0"/>
              <a:t>1 </a:t>
            </a:r>
            <a:r>
              <a:rPr lang="en-US" dirty="0" smtClean="0"/>
              <a:t>out of 3 Greek patients is forced to differentiate his therapy, taking less and less dosage of medicine to make it last longer due to financial strain</a:t>
            </a:r>
          </a:p>
          <a:p>
            <a:r>
              <a:rPr lang="en-US" dirty="0" smtClean="0">
                <a:solidFill>
                  <a:srgbClr val="FF0000"/>
                </a:solidFill>
              </a:rPr>
              <a:t>60% of the chronic patients face restricted access to health services</a:t>
            </a:r>
            <a:r>
              <a:rPr lang="en-US" dirty="0" smtClean="0"/>
              <a:t> or long waiting list</a:t>
            </a:r>
          </a:p>
          <a:p>
            <a:r>
              <a:rPr lang="en-US" dirty="0" smtClean="0"/>
              <a:t>The chronic patients have reduced by 30% their visits to PHC Services for 2011 – 2013</a:t>
            </a:r>
          </a:p>
          <a:p>
            <a:r>
              <a:rPr lang="en-US" dirty="0" smtClean="0">
                <a:solidFill>
                  <a:srgbClr val="FF0000"/>
                </a:solidFill>
              </a:rPr>
              <a:t>The chronic patients have reduced by 50% their expenses for Primary Health care for 2011 -  2013</a:t>
            </a:r>
          </a:p>
          <a:p>
            <a:r>
              <a:rPr lang="en-US" dirty="0" smtClean="0"/>
              <a:t>50% increased hospitalization due to major depression due to financial crisis</a:t>
            </a:r>
          </a:p>
          <a:p>
            <a:r>
              <a:rPr lang="en-US" dirty="0" smtClean="0"/>
              <a:t>In a decade it is expected that life expectancy will be reduced by 3 years as a result of the worsening quality of life.</a:t>
            </a:r>
          </a:p>
          <a:p>
            <a:r>
              <a:rPr lang="en-US" dirty="0" smtClean="0"/>
              <a:t>Sine 2008 infant mortality rate has risen from 3.31 to 4.28 in 2009, 4.36 in 2010 and 4.01 in 2011.</a:t>
            </a:r>
          </a:p>
          <a:p>
            <a:endParaRPr lang="en-US" dirty="0" smtClean="0"/>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Recent Data II: Pharmaceutical Expense and Chronic Diseases</a:t>
            </a:r>
            <a:endParaRPr lang="el-GR" dirty="0"/>
          </a:p>
        </p:txBody>
      </p:sp>
      <p:sp>
        <p:nvSpPr>
          <p:cNvPr id="3" name="2 - Θέση περιεχομένου"/>
          <p:cNvSpPr>
            <a:spLocks noGrp="1"/>
          </p:cNvSpPr>
          <p:nvPr>
            <p:ph sz="quarter" idx="1"/>
          </p:nvPr>
        </p:nvSpPr>
        <p:spPr>
          <a:xfrm>
            <a:off x="457200" y="1219200"/>
            <a:ext cx="8229600" cy="5306144"/>
          </a:xfrm>
        </p:spPr>
        <p:txBody>
          <a:bodyPr>
            <a:normAutofit fontScale="62500" lnSpcReduction="20000"/>
          </a:bodyPr>
          <a:lstStyle/>
          <a:p>
            <a:r>
              <a:rPr lang="en-US" dirty="0" smtClean="0"/>
              <a:t>According to Troika commands, the public pharmaceutical budget for 2013 should be about 2.35 billion euro in 2014 while the final goal is 1% of the GDP of the country, meaning 1.7 – 1.8 billion euro.</a:t>
            </a:r>
          </a:p>
          <a:p>
            <a:r>
              <a:rPr lang="en-US" dirty="0" smtClean="0">
                <a:solidFill>
                  <a:srgbClr val="FF0000"/>
                </a:solidFill>
              </a:rPr>
              <a:t>The public pharmaceutical expense per capita for a year will then be about 170 euro, which is the lowest of OECD countries</a:t>
            </a:r>
            <a:r>
              <a:rPr lang="en-US" dirty="0" smtClean="0"/>
              <a:t>.</a:t>
            </a:r>
          </a:p>
          <a:p>
            <a:r>
              <a:rPr lang="en-US" dirty="0" smtClean="0"/>
              <a:t>The reduction in price and percentage of benefit have contributed in reducing public pharmaceutical expense. </a:t>
            </a:r>
          </a:p>
          <a:p>
            <a:r>
              <a:rPr lang="en-US" dirty="0" smtClean="0">
                <a:solidFill>
                  <a:srgbClr val="FF0000"/>
                </a:solidFill>
              </a:rPr>
              <a:t>8 out of 10 Greeks are forced to cut down on essential needs in order to keep up with the medication</a:t>
            </a:r>
            <a:r>
              <a:rPr lang="en-US" dirty="0" smtClean="0"/>
              <a:t>.</a:t>
            </a:r>
          </a:p>
          <a:p>
            <a:r>
              <a:rPr lang="en-US" dirty="0" smtClean="0"/>
              <a:t>4 out of 10 Greeks reduce the quantity of food to save for medicine</a:t>
            </a:r>
          </a:p>
          <a:p>
            <a:r>
              <a:rPr lang="en-US" dirty="0" smtClean="0"/>
              <a:t>8 out of 10 patients reduce their expenses for housing, transportation and communication in order to save for their medical treatment, while 4 out of 10 cut down on the nutrition</a:t>
            </a:r>
          </a:p>
          <a:p>
            <a:r>
              <a:rPr lang="en-US" dirty="0" smtClean="0"/>
              <a:t>The arbitrary modification of therapy in several chronic, temporary or other diseases increases rapidly the possibility of relapse and premature mortality.</a:t>
            </a:r>
          </a:p>
          <a:p>
            <a:r>
              <a:rPr lang="en-US" dirty="0" smtClean="0"/>
              <a:t>Every household has lost about 530 </a:t>
            </a:r>
            <a:r>
              <a:rPr lang="en-US" dirty="0" smtClean="0">
                <a:latin typeface="MgOldTimes UC Pol"/>
              </a:rPr>
              <a:t>₠ on average. Maximum loss is 1.115 ₠ per month.</a:t>
            </a:r>
          </a:p>
          <a:p>
            <a:r>
              <a:rPr lang="en-US" dirty="0" smtClean="0"/>
              <a:t>Dementia</a:t>
            </a:r>
          </a:p>
          <a:p>
            <a:pPr lvl="1"/>
            <a:r>
              <a:rPr lang="en-US" dirty="0" smtClean="0"/>
              <a:t>As the patient’s condition worsens and transitions from the mild stage to more severe, the cost and loss of productivity also rise. </a:t>
            </a:r>
          </a:p>
          <a:p>
            <a:pPr lvl="1"/>
            <a:r>
              <a:rPr lang="en-US" dirty="0" smtClean="0"/>
              <a:t>The monthly cost for a patient in the autonomous stage is 341</a:t>
            </a:r>
            <a:r>
              <a:rPr lang="el-GR" dirty="0" smtClean="0"/>
              <a:t> €</a:t>
            </a:r>
            <a:r>
              <a:rPr lang="en-US" dirty="0" smtClean="0"/>
              <a:t>, at the stage of dependence from the </a:t>
            </a:r>
            <a:r>
              <a:rPr lang="en-US" dirty="0" err="1" smtClean="0"/>
              <a:t>carer</a:t>
            </a:r>
            <a:r>
              <a:rPr lang="en-US" dirty="0" smtClean="0"/>
              <a:t> the cost rises to 957</a:t>
            </a:r>
            <a:r>
              <a:rPr lang="el-GR" dirty="0" smtClean="0"/>
              <a:t> €</a:t>
            </a:r>
            <a:r>
              <a:rPr lang="en-US" dirty="0" smtClean="0"/>
              <a:t> and in the end at the final stage of disability and dependence (which could mean his </a:t>
            </a:r>
            <a:r>
              <a:rPr lang="en-US" dirty="0" err="1" smtClean="0"/>
              <a:t>longterm</a:t>
            </a:r>
            <a:r>
              <a:rPr lang="en-US" dirty="0" smtClean="0"/>
              <a:t> stay in an institution) rises to 1267</a:t>
            </a:r>
            <a:r>
              <a:rPr lang="el-GR" dirty="0" smtClean="0"/>
              <a:t> €</a:t>
            </a:r>
            <a:r>
              <a:rPr lang="en-US" dirty="0" smtClean="0"/>
              <a:t> (</a:t>
            </a:r>
            <a:r>
              <a:rPr lang="en-US" dirty="0" err="1" smtClean="0"/>
              <a:t>Kyriopoulos</a:t>
            </a:r>
            <a:r>
              <a:rPr lang="en-US" dirty="0" smtClean="0"/>
              <a:t>, 2010).</a:t>
            </a:r>
          </a:p>
          <a:p>
            <a:pPr lvl="1"/>
            <a:r>
              <a:rPr lang="en-US" dirty="0" smtClean="0"/>
              <a:t>¾ of care in Greece is provided by the family members at home (increased family burden, increased prevalence of depression among </a:t>
            </a:r>
            <a:r>
              <a:rPr lang="en-US" dirty="0" err="1" smtClean="0"/>
              <a:t>carers</a:t>
            </a:r>
            <a:r>
              <a:rPr lang="en-US" dirty="0" smtClean="0"/>
              <a:t>)</a:t>
            </a: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National School of Public Health, 2013</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n-US" dirty="0" smtClean="0"/>
              <a:t>In the Urban </a:t>
            </a:r>
            <a:r>
              <a:rPr lang="en-US" dirty="0" err="1" smtClean="0"/>
              <a:t>Centres</a:t>
            </a:r>
            <a:r>
              <a:rPr lang="en-US" dirty="0" smtClean="0"/>
              <a:t>, chronic diseases such as hypertension, diabetes, chronic respiratory failure and dementia are responsible for 70% of the demand for health services and absorb 50&amp; of the national healthcare budget.</a:t>
            </a:r>
          </a:p>
          <a:p>
            <a:r>
              <a:rPr lang="en-US" dirty="0" smtClean="0"/>
              <a:t>European </a:t>
            </a:r>
            <a:r>
              <a:rPr lang="en-US" dirty="0" err="1" smtClean="0"/>
              <a:t>Commision</a:t>
            </a:r>
            <a:r>
              <a:rPr lang="en-US" dirty="0" smtClean="0"/>
              <a:t>: Greece shows the largest reduction on health expenses per capita (2010: -12%, 2011: -14%). In 2011 the cost per capita for health was 1.179 e and it has been reduced by 26% for 2010-2011.</a:t>
            </a:r>
          </a:p>
          <a:p>
            <a:r>
              <a:rPr lang="en-US" dirty="0" smtClean="0">
                <a:solidFill>
                  <a:srgbClr val="FF0000"/>
                </a:solidFill>
              </a:rPr>
              <a:t>2007 – 2011: 50% increase in unmet health needs</a:t>
            </a:r>
          </a:p>
          <a:p>
            <a:r>
              <a:rPr lang="en-US" dirty="0" smtClean="0">
                <a:solidFill>
                  <a:srgbClr val="FF0000"/>
                </a:solidFill>
              </a:rPr>
              <a:t>Uninsured citizens are 3.000.000 (27.7% of the general population)</a:t>
            </a:r>
          </a:p>
          <a:p>
            <a:r>
              <a:rPr lang="en-US" dirty="0" smtClean="0"/>
              <a:t>“A bubble was created in Health and obviously there was margin for the reduction of cost. Nevertheless, the reduction should take place in an organized and rational way. Unfortunately, this did not happen. The reductions were horizontal without focusing on the real data and the current needs.” (</a:t>
            </a:r>
            <a:r>
              <a:rPr lang="en-US" dirty="0" err="1" smtClean="0"/>
              <a:t>Syrigos</a:t>
            </a:r>
            <a:r>
              <a:rPr lang="en-US" dirty="0" smtClean="0"/>
              <a:t>, Prof. of Med. School, Director of Oncology in </a:t>
            </a:r>
            <a:r>
              <a:rPr lang="en-US" dirty="0" err="1" smtClean="0"/>
              <a:t>Soteria</a:t>
            </a:r>
            <a:r>
              <a:rPr lang="en-US" dirty="0" smtClean="0"/>
              <a:t> GH, 2013)</a:t>
            </a:r>
          </a:p>
        </p:txBody>
      </p:sp>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9169</TotalTime>
  <Words>4021</Words>
  <Application>Microsoft Office PowerPoint</Application>
  <PresentationFormat>Προβολή στην οθόνη (4:3)</PresentationFormat>
  <Paragraphs>307</Paragraphs>
  <Slides>49</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Ρίζες</vt:lpstr>
      <vt:lpstr>Impact of Financial Crisis on Mental Health : Greece</vt:lpstr>
      <vt:lpstr>Diagram of the Presentation</vt:lpstr>
      <vt:lpstr>Παρουσίαση του PowerPoint</vt:lpstr>
      <vt:lpstr>Social Insecurity, Individuality and Precariousness</vt:lpstr>
      <vt:lpstr>Παρουσίαση του PowerPoint</vt:lpstr>
      <vt:lpstr>Παρουσίαση του PowerPoint</vt:lpstr>
      <vt:lpstr>Recent Data I (National School of Public Health, 2013) </vt:lpstr>
      <vt:lpstr>Recent Data II: Pharmaceutical Expense and Chronic Diseases</vt:lpstr>
      <vt:lpstr>National School of Public Health, 2013</vt:lpstr>
      <vt:lpstr>Structural Problems in the National Healthcare System (ESY)</vt:lpstr>
      <vt:lpstr>Households’ health expenditures (calculated as percentage of households’ total expenditure) by households’ income class: Greece, 2009.  (Kondilis et al., 2013)</vt:lpstr>
      <vt:lpstr>Poverty and Unemployment</vt:lpstr>
      <vt:lpstr>Παρουσίαση του PowerPoint</vt:lpstr>
      <vt:lpstr>Παρουσίαση του PowerPoint</vt:lpstr>
      <vt:lpstr>Grief or Depression?</vt:lpstr>
      <vt:lpstr>Suicide rates and profile</vt:lpstr>
      <vt:lpstr>Παρουσίαση του PowerPoint</vt:lpstr>
      <vt:lpstr>Crisis and Mental Health in Greece</vt:lpstr>
      <vt:lpstr>Παρουσίαση του PowerPoint</vt:lpstr>
      <vt:lpstr>Research programme for investigating the high rates of involuntary hospitalizations</vt:lpstr>
      <vt:lpstr>Main Findings</vt:lpstr>
      <vt:lpstr>Παρουσίαση του PowerPoint</vt:lpstr>
      <vt:lpstr>Παρουσίαση του PowerPoint</vt:lpstr>
      <vt:lpstr>Παρουσίαση του PowerPoint</vt:lpstr>
      <vt:lpstr>EPAPSY</vt:lpstr>
      <vt:lpstr>Mental Health Mobile Units of Northeastern and Western Cyclades Islands</vt:lpstr>
      <vt:lpstr>Function</vt:lpstr>
      <vt:lpstr>Παρουσίαση του PowerPoint</vt:lpstr>
      <vt:lpstr>Παρουσίαση του PowerPoint</vt:lpstr>
      <vt:lpstr>Παρουσίαση του PowerPoint</vt:lpstr>
      <vt:lpstr>Παρουσίαση του PowerPoint</vt:lpstr>
      <vt:lpstr>Determinants of mental health: risk factors</vt:lpstr>
      <vt:lpstr>Determinants of mental health: protective factors</vt:lpstr>
      <vt:lpstr>Association for Families and Users in mental health: Actions taken at multiple levels</vt:lpstr>
      <vt:lpstr>Παρουσίαση του PowerPoint</vt:lpstr>
      <vt:lpstr>Mutual Help Groups for Mental Health Problems: A Review of Effectiveness Studies (Pistrang et al., 2008)</vt:lpstr>
      <vt:lpstr>Παρουσίαση του PowerPoint</vt:lpstr>
      <vt:lpstr>Παρουσίαση του PowerPoint</vt:lpstr>
      <vt:lpstr>Social Structures for Immediate Tackling of Poverty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Future Challenges for the Public Mental Health System in Greece (Stylianidis, 2012)</vt:lpstr>
      <vt:lpstr>Philosophy, Democracy and Austerity</vt:lpstr>
      <vt:lpstr>Παρουσίαση του PowerPoint</vt:lpstr>
      <vt:lpstr>Παρουσίαση του PowerPoint</vt:lpstr>
      <vt:lpstr>Thank you very much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Mclavdas</dc:creator>
  <cp:lastModifiedBy>Στυλιανίδης Στέλιος</cp:lastModifiedBy>
  <cp:revision>320</cp:revision>
  <dcterms:created xsi:type="dcterms:W3CDTF">2012-10-13T20:31:53Z</dcterms:created>
  <dcterms:modified xsi:type="dcterms:W3CDTF">2018-11-08T10:46:22Z</dcterms:modified>
</cp:coreProperties>
</file>